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00" y="-1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F0019B-961B-4247-A4C5-5768C4A4DE2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973AA9-4D2A-43DE-94CD-7A116B1652E3}" type="datetimeFigureOut">
              <a:rPr lang="ru-RU" smtClean="0"/>
              <a:t>13.05.2019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422.spb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pb.proforientator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>
                <a:latin typeface="Book Antiqua" panose="02040602050305030304" pitchFamily="18" charset="0"/>
              </a:rPr>
              <a:t>Рекомендации по составлению учебного плана профилей ФГОС СОО </a:t>
            </a:r>
            <a:endParaRPr lang="ru-RU" sz="4400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61760" cy="1066800"/>
          </a:xfrm>
        </p:spPr>
        <p:txBody>
          <a:bodyPr/>
          <a:lstStyle/>
          <a:p>
            <a:pPr algn="r"/>
            <a:r>
              <a:rPr lang="ru-RU" dirty="0" smtClean="0">
                <a:latin typeface="Book Antiqua" panose="02040602050305030304" pitchFamily="18" charset="0"/>
              </a:rPr>
              <a:t>ГБОУ  СОШ №422</a:t>
            </a:r>
          </a:p>
          <a:p>
            <a:pPr algn="r"/>
            <a:r>
              <a:rPr lang="ru-RU" dirty="0" smtClean="0">
                <a:latin typeface="Book Antiqua" panose="02040602050305030304" pitchFamily="18" charset="0"/>
              </a:rPr>
              <a:t>Кронштадтского района Санкт-Петербурга 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532440" cy="5832648"/>
          </a:xfrm>
        </p:spPr>
        <p:txBody>
          <a:bodyPr/>
          <a:lstStyle/>
          <a:p>
            <a:r>
              <a:rPr lang="ru-RU" sz="2400" dirty="0" smtClean="0">
                <a:latin typeface="Book Antiqua" panose="02040602050305030304" pitchFamily="18" charset="0"/>
              </a:rPr>
              <a:t>2. Выбрать </a:t>
            </a:r>
            <a:r>
              <a:rPr lang="ru-RU" sz="2400" dirty="0">
                <a:latin typeface="Book Antiqua" panose="02040602050305030304" pitchFamily="18" charset="0"/>
              </a:rPr>
              <a:t>из перечня обязательные, общие для всех профилей, предметы на базовом уровне, не менее одного предмета из каждой предметной области. Для всех профилей, кроме универсального, включить в план не менее трех учебных предметов на углубленном уровне, которые будут определять направленность образования в данном профиле. 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3. Дополнить учебный план </a:t>
            </a:r>
            <a:r>
              <a:rPr lang="ru-RU" sz="2400" b="1" dirty="0">
                <a:latin typeface="Book Antiqua" panose="02040602050305030304" pitchFamily="18" charset="0"/>
              </a:rPr>
              <a:t>индивидуальным  проектом.</a:t>
            </a:r>
            <a:endParaRPr lang="ru-RU" sz="2400" dirty="0">
              <a:latin typeface="Book Antiqua" panose="02040602050305030304" pitchFamily="18" charset="0"/>
            </a:endParaRPr>
          </a:p>
          <a:p>
            <a:r>
              <a:rPr lang="ru-RU" sz="2400" dirty="0">
                <a:latin typeface="Book Antiqua" panose="02040602050305030304" pitchFamily="18" charset="0"/>
              </a:rPr>
              <a:t>4. Подсчитать суммарное число часов, отводимых на изучение учебных предметов, выбранных в </a:t>
            </a:r>
            <a:r>
              <a:rPr lang="ru-RU" sz="2400" dirty="0" err="1" smtClean="0">
                <a:latin typeface="Book Antiqua" panose="02040602050305030304" pitchFamily="18" charset="0"/>
              </a:rPr>
              <a:t>п.п</a:t>
            </a:r>
            <a:r>
              <a:rPr lang="ru-RU" sz="2400" dirty="0">
                <a:latin typeface="Book Antiqua" panose="02040602050305030304" pitchFamily="18" charset="0"/>
              </a:rPr>
              <a:t>. 2 и 3.  Оно должно быть </a:t>
            </a:r>
            <a:r>
              <a:rPr lang="ru-RU" sz="2400" b="1" dirty="0">
                <a:latin typeface="Book Antiqua" panose="02040602050305030304" pitchFamily="18" charset="0"/>
              </a:rPr>
              <a:t>не менее 2170 часов и не более  2590 часов. 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5.  Принять решение по организации учебного процесса профильных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8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Уровень изучения предметов  профилей </a:t>
            </a:r>
            <a:r>
              <a:rPr lang="ru-RU" altLang="ru-RU" sz="1800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/>
            </a:r>
            <a:br>
              <a:rPr lang="ru-RU" altLang="ru-RU" sz="1800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</a:br>
            <a:r>
              <a:rPr lang="en-US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-Х</a:t>
            </a:r>
            <a:r>
              <a:rPr lang="en-US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  классов  (ФГОС)  </a:t>
            </a:r>
            <a:r>
              <a:rPr lang="ru-RU" altLang="ru-RU" sz="18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2018-2019 учебный год</a:t>
            </a:r>
            <a:r>
              <a:rPr lang="ru-RU" altLang="ru-RU" sz="1800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/>
            </a:r>
            <a:br>
              <a:rPr lang="ru-RU" altLang="ru-RU" sz="1800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</a:b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81215"/>
              </p:ext>
            </p:extLst>
          </p:nvPr>
        </p:nvGraphicFramePr>
        <p:xfrm>
          <a:off x="323528" y="692691"/>
          <a:ext cx="8424936" cy="6766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466"/>
                <a:gridCol w="1265466"/>
                <a:gridCol w="1069468"/>
                <a:gridCol w="809144"/>
                <a:gridCol w="904991"/>
                <a:gridCol w="973622"/>
                <a:gridCol w="938572"/>
                <a:gridCol w="1198207"/>
              </a:tblGrid>
              <a:tr h="2480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Предметная область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Учебный предмет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Уровень изучения предмета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Уровень изучения предмета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Book Antiqua" panose="02040602050305030304" pitchFamily="18" charset="0"/>
                        </a:rPr>
                        <a:t>X </a:t>
                      </a:r>
                      <a:r>
                        <a:rPr lang="ru-RU" sz="1600" b="1" dirty="0">
                          <a:effectLst/>
                          <a:latin typeface="Book Antiqua" panose="02040602050305030304" pitchFamily="18" charset="0"/>
                        </a:rPr>
                        <a:t>класс, профили</a:t>
                      </a:r>
                      <a:endParaRPr lang="ru-RU" sz="16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Book Antiqua" panose="02040602050305030304" pitchFamily="18" charset="0"/>
                        </a:rPr>
                        <a:t>XI </a:t>
                      </a:r>
                      <a:r>
                        <a:rPr lang="ru-RU" sz="1600" b="1" dirty="0">
                          <a:effectLst/>
                          <a:latin typeface="Book Antiqua" panose="02040602050305030304" pitchFamily="18" charset="0"/>
                        </a:rPr>
                        <a:t>класс, профили</a:t>
                      </a:r>
                      <a:endParaRPr lang="ru-RU" sz="16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технологический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естественнонаучный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универсальный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технологический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естественнонаучный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</a:rPr>
                        <a:t>универсальный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6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Русский язык и литература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Русский язык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Литература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Иност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языки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Book Antiqua" panose="02040602050305030304" pitchFamily="18" charset="0"/>
                        </a:rPr>
                        <a:t>Иностр.язык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67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Общественные науки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История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1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Book Antiqua" panose="02040602050305030304" pitchFamily="18" charset="0"/>
                        </a:rPr>
                        <a:t>Общ-знание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7669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Математика и 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Алгебра и начала </a:t>
                      </a:r>
                      <a:r>
                        <a:rPr lang="ru-RU" sz="1400" dirty="0" smtClean="0">
                          <a:effectLst/>
                          <a:latin typeface="Book Antiqua" panose="02040602050305030304" pitchFamily="18" charset="0"/>
                        </a:rPr>
                        <a:t>мат. </a:t>
                      </a: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анализа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Геометрия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Информатика и ИКТ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22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Естествен.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науки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Астрономия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anose="02040602050305030304" pitchFamily="18" charset="0"/>
                        </a:rPr>
                        <a:t>Углубленный</a:t>
                      </a:r>
                      <a:endParaRPr lang="ru-RU" sz="1400" b="1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Базовый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692696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Годовой учебный план профилей  </a:t>
            </a:r>
            <a:r>
              <a:rPr lang="en-US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-Х</a:t>
            </a:r>
            <a:r>
              <a:rPr lang="en-US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классов (ФГОС)  </a:t>
            </a:r>
            <a:r>
              <a:rPr lang="ru-RU" altLang="ru-RU" sz="18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en-US" altLang="ru-RU" sz="18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/>
            </a:r>
            <a:br>
              <a:rPr lang="en-US" altLang="ru-RU" sz="18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2018-2019 </a:t>
            </a:r>
            <a:r>
              <a:rPr lang="ru-RU" altLang="ru-RU" sz="1800" b="1" dirty="0" err="1" smtClean="0">
                <a:solidFill>
                  <a:schemeClr val="tx1"/>
                </a:solidFill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уч.год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65477"/>
              </p:ext>
            </p:extLst>
          </p:nvPr>
        </p:nvGraphicFramePr>
        <p:xfrm>
          <a:off x="107504" y="692696"/>
          <a:ext cx="8568951" cy="6229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124"/>
                <a:gridCol w="1238124"/>
                <a:gridCol w="678282"/>
                <a:gridCol w="678282"/>
                <a:gridCol w="678282"/>
                <a:gridCol w="675127"/>
                <a:gridCol w="675127"/>
                <a:gridCol w="675127"/>
                <a:gridCol w="677492"/>
                <a:gridCol w="677492"/>
                <a:gridCol w="677492"/>
              </a:tblGrid>
              <a:tr h="351497">
                <a:tc rowSpan="3">
                  <a:txBody>
                    <a:bodyPr/>
                    <a:lstStyle/>
                    <a:p>
                      <a:pPr marL="93345" indent="-933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Предметная область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Учебный 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часов за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часов за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часов за два года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 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технологический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естественно-научный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универсальный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технологический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про.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естественно-научный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универсальный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про.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технологический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естественно-научный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универсальный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Обязательная часть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Рус. язык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 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Русский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Литература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Иностр.языки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Иностр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.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Общественные науки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История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География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3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Обществознание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99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Математика и 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Алгебра и начала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мат.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анализа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Геометрия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1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Информатика и ИКТ 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272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Естественные науки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170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170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340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136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Астрономия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102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204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6042" marR="460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8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school422.spb.ru</a:t>
            </a:r>
            <a:r>
              <a:rPr lang="en-US">
                <a:hlinkClick r:id="rId2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2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ru-RU" b="1" dirty="0">
                <a:latin typeface="Book Antiqua" panose="02040602050305030304" pitchFamily="18" charset="0"/>
              </a:rPr>
              <a:t>Образовательная организация,</a:t>
            </a:r>
            <a:r>
              <a:rPr lang="ru-RU" dirty="0">
                <a:latin typeface="Book Antiqua" panose="02040602050305030304" pitchFamily="18" charset="0"/>
              </a:rPr>
              <a:t> которая переходит на ФГОС  среднего общего образования,  </a:t>
            </a:r>
            <a:r>
              <a:rPr lang="ru-RU" b="1" dirty="0">
                <a:latin typeface="Book Antiqua" panose="02040602050305030304" pitchFamily="18" charset="0"/>
              </a:rPr>
              <a:t>принимает за основу учебные планы из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b="1" dirty="0">
                <a:latin typeface="Book Antiqua" panose="02040602050305030304" pitchFamily="18" charset="0"/>
              </a:rPr>
              <a:t>примерной основной образовательной программы среднего общего образования (одобрена решением федерального учебного-методического объединения по общему образованию,  протокол от 28.06.2016 №2/16-з).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 smtClean="0">
              <a:latin typeface="Book Antiqua" panose="02040602050305030304" pitchFamily="18" charset="0"/>
            </a:endParaRPr>
          </a:p>
          <a:p>
            <a:r>
              <a:rPr lang="ru-RU" dirty="0" smtClean="0">
                <a:latin typeface="Book Antiqua" panose="02040602050305030304" pitchFamily="18" charset="0"/>
              </a:rPr>
              <a:t>При </a:t>
            </a:r>
            <a:r>
              <a:rPr lang="ru-RU" dirty="0">
                <a:latin typeface="Book Antiqua" panose="02040602050305030304" pitchFamily="18" charset="0"/>
              </a:rPr>
              <a:t>разработке учебного </a:t>
            </a:r>
            <a:r>
              <a:rPr lang="ru-RU" dirty="0" smtClean="0">
                <a:latin typeface="Book Antiqua" panose="02040602050305030304" pitchFamily="18" charset="0"/>
              </a:rPr>
              <a:t>плана образовательная организация действует </a:t>
            </a:r>
            <a:r>
              <a:rPr lang="ru-RU" dirty="0">
                <a:latin typeface="Book Antiqua" panose="02040602050305030304" pitchFamily="18" charset="0"/>
              </a:rPr>
              <a:t>с учетом региональных требований, изложенных в </a:t>
            </a:r>
            <a:r>
              <a:rPr lang="ru-RU" b="1" dirty="0">
                <a:latin typeface="Book Antiqua" panose="02040602050305030304" pitchFamily="18" charset="0"/>
              </a:rPr>
              <a:t> инструктивно-методическом письме Комитета по образованию «О формировании учебных планов ОО» №03-28-2905/19-0-0 от 10.04.2019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b="1" dirty="0">
                <a:latin typeface="Book Antiqua" panose="02040602050305030304" pitchFamily="18" charset="0"/>
              </a:rPr>
              <a:t>Учебный план  профилей</a:t>
            </a:r>
            <a:r>
              <a:rPr lang="ru-RU" dirty="0">
                <a:latin typeface="Book Antiqua" panose="02040602050305030304" pitchFamily="18" charset="0"/>
              </a:rPr>
              <a:t>  отражает 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деятельности, а также  формы промежуточной аттестации обучающихся (п. 22 ст. 2 Федерального закона от 29.12.2012 г. № 273-ФЗ «Об образовании в Российской Федерации»).</a:t>
            </a:r>
          </a:p>
          <a:p>
            <a:r>
              <a:rPr lang="ru-RU" b="1" dirty="0">
                <a:latin typeface="Book Antiqua" panose="02040602050305030304" pitchFamily="18" charset="0"/>
              </a:rPr>
              <a:t>Профиль -</a:t>
            </a:r>
            <a:r>
              <a:rPr lang="ru-RU" dirty="0">
                <a:latin typeface="Book Antiqua" panose="02040602050305030304" pitchFamily="18" charset="0"/>
              </a:rPr>
              <a:t> способ организации обучения старшеклассников в соответствии с их индивидуальными предпочтениями и возможностями.</a:t>
            </a:r>
          </a:p>
          <a:p>
            <a:r>
              <a:rPr lang="ru-RU" b="1" dirty="0">
                <a:latin typeface="Book Antiqua" panose="02040602050305030304" pitchFamily="18" charset="0"/>
              </a:rPr>
              <a:t>ФГОС среднего общего образования предусматривает  пять профилей</a:t>
            </a:r>
            <a:r>
              <a:rPr lang="ru-RU" dirty="0">
                <a:latin typeface="Book Antiqua" panose="02040602050305030304" pitchFamily="18" charset="0"/>
              </a:rPr>
              <a:t>:</a:t>
            </a:r>
          </a:p>
          <a:p>
            <a:pPr marL="11430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-  </a:t>
            </a:r>
            <a:r>
              <a:rPr lang="ru-RU" dirty="0">
                <a:latin typeface="Book Antiqua" panose="02040602050305030304" pitchFamily="18" charset="0"/>
              </a:rPr>
              <a:t>естественно-научный</a:t>
            </a:r>
          </a:p>
          <a:p>
            <a:pPr marL="11430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- гуманитарный</a:t>
            </a:r>
            <a:endParaRPr lang="ru-RU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- социально-экономический</a:t>
            </a:r>
            <a:endParaRPr lang="ru-RU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- технологический</a:t>
            </a:r>
            <a:endParaRPr lang="ru-RU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- универсальный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8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Book Antiqua" panose="02040602050305030304" pitchFamily="18" charset="0"/>
              </a:rPr>
              <a:t>Учебный план профиля составляют:</a:t>
            </a:r>
          </a:p>
          <a:p>
            <a:pPr marL="11430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-  </a:t>
            </a:r>
            <a:r>
              <a:rPr lang="ru-RU" sz="2400" b="1" dirty="0">
                <a:latin typeface="Book Antiqua" panose="02040602050305030304" pitchFamily="18" charset="0"/>
              </a:rPr>
              <a:t>обязательные учебные предметы на базовом уровне 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2400" b="1" dirty="0" smtClean="0">
                <a:latin typeface="Book Antiqua" panose="02040602050305030304" pitchFamily="18" charset="0"/>
              </a:rPr>
              <a:t>- </a:t>
            </a:r>
            <a:r>
              <a:rPr lang="ru-RU" sz="2400" b="1" dirty="0">
                <a:latin typeface="Book Antiqua" panose="02040602050305030304" pitchFamily="18" charset="0"/>
              </a:rPr>
              <a:t>учебные предметы для изучения на базовом уровне  из каждой предметной области 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2400" b="1" dirty="0">
                <a:latin typeface="Book Antiqua" panose="02040602050305030304" pitchFamily="18" charset="0"/>
              </a:rPr>
              <a:t>- учебные предметы изучаемые на углубленном уровне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2400" b="1" dirty="0">
                <a:latin typeface="Book Antiqua" panose="02040602050305030304" pitchFamily="18" charset="0"/>
              </a:rPr>
              <a:t> </a:t>
            </a:r>
            <a:r>
              <a:rPr lang="ru-RU" sz="2400" b="1" dirty="0" smtClean="0">
                <a:latin typeface="Book Antiqua" panose="02040602050305030304" pitchFamily="18" charset="0"/>
              </a:rPr>
              <a:t>-</a:t>
            </a:r>
            <a:r>
              <a:rPr lang="ru-RU" sz="2400" b="1" dirty="0">
                <a:latin typeface="Book Antiqua" panose="02040602050305030304" pitchFamily="18" charset="0"/>
              </a:rPr>
              <a:t>элективные курсы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endParaRPr lang="ru-RU" sz="2400" dirty="0">
              <a:latin typeface="Book Antiqua" panose="02040602050305030304" pitchFamily="18" charset="0"/>
            </a:endParaRPr>
          </a:p>
          <a:p>
            <a:r>
              <a:rPr lang="ru-RU" sz="2400" dirty="0">
                <a:latin typeface="Book Antiqua" panose="02040602050305030304" pitchFamily="18" charset="0"/>
              </a:rPr>
              <a:t>Образовательная организация обеспечивает </a:t>
            </a:r>
            <a:r>
              <a:rPr lang="ru-RU" sz="2400" b="1" dirty="0">
                <a:latin typeface="Book Antiqua" panose="02040602050305030304" pitchFamily="18" charset="0"/>
              </a:rPr>
              <a:t>реализацию учебных планов одного или нескольких профилей обучения</a:t>
            </a:r>
            <a:r>
              <a:rPr lang="ru-RU" sz="2400" dirty="0">
                <a:latin typeface="Book Antiqua" panose="0204060205030503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3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шагам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24744"/>
            <a:ext cx="8041704" cy="52760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Book Antiqua" panose="02040602050305030304" pitchFamily="18" charset="0"/>
                <a:ea typeface="Calibri"/>
                <a:cs typeface="Times New Roman"/>
              </a:rPr>
              <a:t>1. 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 Определить </a:t>
            </a:r>
            <a:r>
              <a:rPr lang="ru-RU" sz="2400" b="1" dirty="0">
                <a:latin typeface="Book Antiqua" panose="02040602050305030304" pitchFamily="18" charset="0"/>
                <a:ea typeface="Calibri"/>
                <a:cs typeface="Times New Roman"/>
              </a:rPr>
              <a:t>профиль обучения. </a:t>
            </a:r>
            <a:endParaRPr lang="ru-RU" sz="18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Book Antiqua" panose="02040602050305030304" pitchFamily="18" charset="0"/>
                <a:ea typeface="Calibri"/>
                <a:cs typeface="Times New Roman"/>
              </a:rPr>
              <a:t>Профили обучения определяются   на основе профориентационной 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работы с  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учащимися </a:t>
            </a:r>
            <a:r>
              <a:rPr lang="ru-RU" sz="2400" b="1" dirty="0">
                <a:latin typeface="Book Antiqua" panose="02040602050305030304" pitchFamily="18" charset="0"/>
                <a:ea typeface="Calibri"/>
                <a:cs typeface="Times New Roman"/>
              </a:rPr>
              <a:t>9-х 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классов  и их родителями :</a:t>
            </a:r>
            <a:endParaRPr lang="ru-RU" sz="18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п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рофориентационное тестирование психологом школы, </a:t>
            </a:r>
            <a:r>
              <a:rPr lang="ru-RU" sz="2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методика «Профиль» </a:t>
            </a:r>
            <a:r>
              <a:rPr lang="ru-RU" sz="2400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Г. </a:t>
            </a:r>
            <a:r>
              <a:rPr lang="ru-RU" sz="2400" dirty="0" err="1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Резапкиной</a:t>
            </a:r>
            <a:r>
              <a:rPr lang="ru-RU" sz="2400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, рекомендована Комитетом по образованию </a:t>
            </a: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(каждому ребенку выдается заключение),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Book Antiqua" panose="02040602050305030304" pitchFamily="18" charset="0"/>
                <a:ea typeface="Calibri"/>
                <a:cs typeface="Times New Roman"/>
              </a:rPr>
              <a:t>профориентационное </a:t>
            </a:r>
            <a:r>
              <a:rPr lang="ru-RU" sz="2400" b="1" dirty="0">
                <a:latin typeface="Book Antiqua" panose="02040602050305030304" pitchFamily="18" charset="0"/>
                <a:ea typeface="Calibri"/>
                <a:cs typeface="Times New Roman"/>
              </a:rPr>
              <a:t>тестирования </a:t>
            </a:r>
            <a:r>
              <a:rPr lang="ru-RU" sz="2400" dirty="0">
                <a:latin typeface="Book Antiqua" panose="02040602050305030304" pitchFamily="18" charset="0"/>
                <a:ea typeface="Calibri"/>
                <a:cs typeface="Times New Roman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бесплатное он-</a:t>
            </a:r>
            <a:r>
              <a:rPr lang="ru-RU" sz="2400" dirty="0" err="1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лайн</a:t>
            </a:r>
            <a:r>
              <a:rPr lang="ru-RU" sz="2400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тестирование </a:t>
            </a:r>
            <a:r>
              <a:rPr lang="ru-RU" sz="2400" b="1" dirty="0" smtClean="0">
                <a:latin typeface="Book Antiqua" panose="02040602050305030304" pitchFamily="18" charset="0"/>
              </a:rPr>
              <a:t>Центр </a:t>
            </a:r>
            <a:r>
              <a:rPr lang="ru-RU" sz="2400" b="1" dirty="0">
                <a:latin typeface="Book Antiqua" panose="02040602050305030304" pitchFamily="18" charset="0"/>
              </a:rPr>
              <a:t>тестирования и развития </a:t>
            </a:r>
            <a:br>
              <a:rPr lang="ru-RU" sz="2400" b="1" dirty="0">
                <a:latin typeface="Book Antiqua" panose="02040602050305030304" pitchFamily="18" charset="0"/>
              </a:rPr>
            </a:br>
            <a:r>
              <a:rPr lang="ru-RU" sz="2400" b="1" dirty="0">
                <a:latin typeface="Book Antiqua" panose="02040602050305030304" pitchFamily="18" charset="0"/>
              </a:rPr>
              <a:t>«Гуманитарные технологий</a:t>
            </a:r>
            <a:r>
              <a:rPr lang="ru-RU" sz="2400" b="1" dirty="0" smtClean="0">
                <a:latin typeface="Book Antiqua" panose="02040602050305030304" pitchFamily="18" charset="0"/>
              </a:rPr>
              <a:t>»</a:t>
            </a:r>
            <a:r>
              <a:rPr lang="ru-RU" sz="2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)</a:t>
            </a:r>
            <a:endParaRPr lang="ru-RU" sz="18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 </a:t>
            </a:r>
            <a:endParaRPr lang="ru-RU" sz="18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- работа </a:t>
            </a:r>
            <a:r>
              <a:rPr lang="ru-RU" sz="2400" b="1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с </a:t>
            </a:r>
            <a:r>
              <a:rPr lang="ru-RU" sz="2400" b="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родителями </a:t>
            </a:r>
            <a:endParaRPr lang="ru-RU" sz="1800" dirty="0"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Book Antiqua" panose="02040602050305030304" pitchFamily="18" charset="0"/>
              </a:rPr>
              <a:t>Методика «Профиль» </a:t>
            </a:r>
            <a:r>
              <a:rPr lang="ru-RU" sz="2400" b="1" dirty="0" smtClean="0">
                <a:latin typeface="Book Antiqua" panose="02040602050305030304" pitchFamily="18" charset="0"/>
              </a:rPr>
              <a:t> (</a:t>
            </a:r>
            <a:r>
              <a:rPr lang="ru-RU" sz="2400" b="1" dirty="0">
                <a:latin typeface="Book Antiqua" panose="02040602050305030304" pitchFamily="18" charset="0"/>
              </a:rPr>
              <a:t>методика карты интересов А. </a:t>
            </a:r>
            <a:r>
              <a:rPr lang="ru-RU" sz="2400" b="1" dirty="0" err="1">
                <a:latin typeface="Book Antiqua" panose="02040602050305030304" pitchFamily="18" charset="0"/>
              </a:rPr>
              <a:t>Голомштока</a:t>
            </a:r>
            <a:r>
              <a:rPr lang="ru-RU" sz="2400" b="1" dirty="0">
                <a:latin typeface="Book Antiqua" panose="02040602050305030304" pitchFamily="18" charset="0"/>
              </a:rPr>
              <a:t> в модификации Г. </a:t>
            </a:r>
            <a:r>
              <a:rPr lang="ru-RU" sz="2400" b="1" dirty="0" err="1">
                <a:latin typeface="Book Antiqua" panose="02040602050305030304" pitchFamily="18" charset="0"/>
              </a:rPr>
              <a:t>Резапкиной</a:t>
            </a:r>
            <a:r>
              <a:rPr lang="ru-RU" sz="2400" b="1" dirty="0">
                <a:latin typeface="Book Antiqua" panose="02040602050305030304" pitchFamily="18" charset="0"/>
              </a:rPr>
              <a:t>)</a:t>
            </a:r>
            <a:r>
              <a:rPr lang="ru-RU" sz="2400" dirty="0">
                <a:latin typeface="Book Antiqua" panose="02040602050305030304" pitchFamily="18" charset="0"/>
              </a:rPr>
              <a:t/>
            </a:r>
            <a:br>
              <a:rPr lang="ru-RU" sz="2400" dirty="0">
                <a:latin typeface="Book Antiqua" panose="02040602050305030304" pitchFamily="18" charset="0"/>
              </a:rPr>
            </a:b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388424" cy="6192688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marL="114300" indent="0" algn="ctr">
              <a:buNone/>
            </a:pPr>
            <a:r>
              <a:rPr lang="ru-RU" sz="4500" b="1" dirty="0" smtClean="0">
                <a:latin typeface="Book Antiqua" panose="02040602050305030304" pitchFamily="18" charset="0"/>
              </a:rPr>
              <a:t>(рекомендована Комитетом по образованию)</a:t>
            </a:r>
          </a:p>
          <a:p>
            <a:pPr marL="114300" indent="0" algn="ctr">
              <a:buNone/>
            </a:pPr>
            <a:endParaRPr lang="ru-RU" sz="4500" b="1" dirty="0" smtClean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4500" dirty="0" smtClean="0">
                <a:latin typeface="Book Antiqua" panose="02040602050305030304" pitchFamily="18" charset="0"/>
              </a:rPr>
              <a:t>Данные </a:t>
            </a:r>
            <a:r>
              <a:rPr lang="ru-RU" sz="4500" dirty="0">
                <a:latin typeface="Book Antiqua" panose="02040602050305030304" pitchFamily="18" charset="0"/>
              </a:rPr>
              <a:t>вопросы касаются вашего отношения к различным направлениям деятельности. Нравится ли вам делать то, о чем говориться в опроснике? Если да, то в бланке ответов рядом с номером вопроса поставьте плюс, если не нравится – минус.</a:t>
            </a:r>
          </a:p>
          <a:p>
            <a:r>
              <a:rPr lang="ru-RU" sz="4500" dirty="0">
                <a:latin typeface="Book Antiqua" panose="02040602050305030304" pitchFamily="18" charset="0"/>
              </a:rPr>
              <a:t>ФИО</a:t>
            </a:r>
            <a:r>
              <a:rPr lang="ru-RU" sz="4500" dirty="0" smtClean="0">
                <a:latin typeface="Book Antiqua" panose="02040602050305030304" pitchFamily="18" charset="0"/>
              </a:rPr>
              <a:t>________________________________________________________________</a:t>
            </a:r>
          </a:p>
          <a:p>
            <a:r>
              <a:rPr lang="ru-RU" sz="4500" b="1" dirty="0" smtClean="0">
                <a:latin typeface="Book Antiqua" panose="02040602050305030304" pitchFamily="18" charset="0"/>
              </a:rPr>
              <a:t>Опросник</a:t>
            </a:r>
            <a:endParaRPr lang="ru-RU" sz="4500" dirty="0">
              <a:latin typeface="Book Antiqua" panose="02040602050305030304" pitchFamily="18" charset="0"/>
            </a:endParaRP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Узнавать об открытиях в области физики и математики.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Смотреть передачи о жизни растений и животных.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Выяснять устройство электроприборов.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Читать научно-популярные технические журналы.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Смотреть передачи о жизни людей в разных странах.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Бывать на выставках, концертах, спектаклях.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Обсуждать и анализировать события в стране и за рубежом.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Наблюдать за работой медсестры, врача.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Создавать уют и порядок в доме, классе, школе.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Читать книги и смотреть фильмы о войнах и сражениях.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Заниматься математическими расчетами и вычислениями.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Узнавать об открытиях в области химии и биологии.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Ремонтировать бытовые электроприборы.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Посещать технические выставки, знакомиться с достижениями науки и техники.</a:t>
            </a:r>
          </a:p>
          <a:p>
            <a:pPr marL="628650" lvl="0" indent="-514350">
              <a:buFont typeface="+mj-lt"/>
              <a:buAutoNum type="arabicPeriod"/>
            </a:pPr>
            <a:r>
              <a:rPr lang="ru-RU" sz="4900" dirty="0">
                <a:latin typeface="Book Antiqua" panose="02040602050305030304" pitchFamily="18" charset="0"/>
              </a:rPr>
              <a:t>Ходить в походы, бывать в новых неизведанных местах.</a:t>
            </a:r>
          </a:p>
          <a:p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28655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Обработка </a:t>
            </a:r>
            <a:r>
              <a:rPr lang="ru-RU" sz="2800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результатов и интерпретация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400" dirty="0"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098431"/>
              </p:ext>
            </p:extLst>
          </p:nvPr>
        </p:nvGraphicFramePr>
        <p:xfrm>
          <a:off x="251522" y="1340771"/>
          <a:ext cx="8352925" cy="47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663"/>
                <a:gridCol w="631831"/>
                <a:gridCol w="648072"/>
                <a:gridCol w="720080"/>
                <a:gridCol w="648072"/>
                <a:gridCol w="792088"/>
                <a:gridCol w="1080119"/>
              </a:tblGrid>
              <a:tr h="720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Сфера интересов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Вопросов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плюсов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 и 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 и биология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Радиотехника и электроника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Механика и конструирование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 и геология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 и искусство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 и политика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Педагогика и медицина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Предпринимательство и домоводство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Спорт и военное дело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Центр тестирования и развития </a:t>
            </a:r>
            <a:b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«Гуманитарные технологий»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 smtClean="0">
              <a:hlinkClick r:id="rId2"/>
            </a:endParaRPr>
          </a:p>
          <a:p>
            <a:r>
              <a:rPr lang="en-US" dirty="0" smtClean="0">
                <a:latin typeface="Book Antiqua" panose="02040602050305030304" pitchFamily="18" charset="0"/>
                <a:hlinkClick r:id="rId2"/>
              </a:rPr>
              <a:t>https</a:t>
            </a:r>
            <a:r>
              <a:rPr lang="en-US" dirty="0">
                <a:latin typeface="Book Antiqua" panose="02040602050305030304" pitchFamily="18" charset="0"/>
                <a:hlinkClick r:id="rId2"/>
              </a:rPr>
              <a:t>://spb.proforientator.ru</a:t>
            </a:r>
            <a:r>
              <a:rPr lang="en-US" dirty="0" smtClean="0">
                <a:latin typeface="Book Antiqua" panose="02040602050305030304" pitchFamily="18" charset="0"/>
                <a:hlinkClick r:id="rId2"/>
              </a:rPr>
              <a:t>/</a:t>
            </a:r>
            <a:endParaRPr lang="ru-RU" dirty="0" smtClean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endParaRPr lang="ru-RU" dirty="0" smtClean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2300" dirty="0" smtClean="0">
                <a:latin typeface="Book Antiqua" panose="02040602050305030304" pitchFamily="18" charset="0"/>
              </a:rPr>
              <a:t>Представлены</a:t>
            </a:r>
            <a:r>
              <a:rPr lang="ru-RU" sz="2300" dirty="0">
                <a:latin typeface="Book Antiqua" panose="02040602050305030304" pitchFamily="18" charset="0"/>
              </a:rPr>
              <a:t> </a:t>
            </a:r>
            <a:r>
              <a:rPr lang="ru-RU" sz="2300" b="1" dirty="0">
                <a:latin typeface="Book Antiqua" panose="02040602050305030304" pitchFamily="18" charset="0"/>
              </a:rPr>
              <a:t>бесплатные тесты на профориентацию, тесты на профессию, выбор профессии</a:t>
            </a:r>
            <a:r>
              <a:rPr lang="ru-RU" sz="2300" dirty="0">
                <a:latin typeface="Book Antiqua" panose="02040602050305030304" pitchFamily="18" charset="0"/>
              </a:rPr>
              <a:t>, которые помогут </a:t>
            </a:r>
            <a:r>
              <a:rPr lang="ru-RU" sz="2300" dirty="0" smtClean="0">
                <a:latin typeface="Book Antiqua" panose="02040602050305030304" pitchFamily="18" charset="0"/>
              </a:rPr>
              <a:t>понять</a:t>
            </a:r>
            <a:r>
              <a:rPr lang="ru-RU" sz="2300" dirty="0">
                <a:latin typeface="Book Antiqua" panose="02040602050305030304" pitchFamily="18" charset="0"/>
              </a:rPr>
              <a:t>, кем стать в будущем, и определить профессиональные сферы, наиболее соответствующие вашим интересам и способностям. </a:t>
            </a:r>
            <a:endParaRPr lang="ru-RU" sz="2300" dirty="0" smtClean="0">
              <a:latin typeface="Book Antiqua" panose="02040602050305030304" pitchFamily="18" charset="0"/>
            </a:endParaRPr>
          </a:p>
          <a:p>
            <a:endParaRPr lang="ru-RU" sz="2300" dirty="0" smtClean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r>
              <a:rPr lang="ru-RU" sz="2300" dirty="0" smtClean="0">
                <a:latin typeface="Book Antiqua" panose="02040602050305030304" pitchFamily="18" charset="0"/>
              </a:rPr>
              <a:t>Предлагается пройти</a:t>
            </a:r>
            <a:r>
              <a:rPr lang="ru-RU" sz="2300" dirty="0">
                <a:latin typeface="Book Antiqua" panose="02040602050305030304" pitchFamily="18" charset="0"/>
              </a:rPr>
              <a:t> </a:t>
            </a:r>
            <a:r>
              <a:rPr lang="ru-RU" sz="2300" b="1" dirty="0" smtClean="0">
                <a:latin typeface="Book Antiqua" panose="02040602050305030304" pitchFamily="18" charset="0"/>
              </a:rPr>
              <a:t> </a:t>
            </a:r>
            <a:r>
              <a:rPr lang="ru-RU" sz="2300" b="1" dirty="0">
                <a:latin typeface="Book Antiqua" panose="02040602050305030304" pitchFamily="18" charset="0"/>
              </a:rPr>
              <a:t>блок</a:t>
            </a:r>
            <a:r>
              <a:rPr lang="ru-RU" sz="2300" dirty="0">
                <a:latin typeface="Book Antiqua" panose="02040602050305030304" pitchFamily="18" charset="0"/>
              </a:rPr>
              <a:t> из теста "</a:t>
            </a:r>
            <a:r>
              <a:rPr lang="ru-RU" sz="2300" dirty="0" err="1">
                <a:latin typeface="Book Antiqua" panose="02040602050305030304" pitchFamily="18" charset="0"/>
              </a:rPr>
              <a:t>Профориентатор</a:t>
            </a:r>
            <a:r>
              <a:rPr lang="ru-RU" sz="2300" dirty="0">
                <a:latin typeface="Book Antiqua" panose="02040602050305030304" pitchFamily="18" charset="0"/>
              </a:rPr>
              <a:t>", который поможет </a:t>
            </a:r>
            <a:r>
              <a:rPr lang="ru-RU" sz="2300" dirty="0" smtClean="0">
                <a:latin typeface="Book Antiqua" panose="02040602050305030304" pitchFamily="18" charset="0"/>
              </a:rPr>
              <a:t>узнать</a:t>
            </a:r>
            <a:r>
              <a:rPr lang="ru-RU" sz="2300" dirty="0">
                <a:latin typeface="Book Antiqua" panose="02040602050305030304" pitchFamily="18" charset="0"/>
              </a:rPr>
              <a:t>, какие профессии подходят </a:t>
            </a:r>
            <a:r>
              <a:rPr lang="ru-RU" sz="2300" dirty="0" smtClean="0">
                <a:latin typeface="Book Antiqua" panose="02040602050305030304" pitchFamily="18" charset="0"/>
              </a:rPr>
              <a:t>в </a:t>
            </a:r>
            <a:r>
              <a:rPr lang="ru-RU" sz="2300" dirty="0">
                <a:latin typeface="Book Antiqua" panose="02040602050305030304" pitchFamily="18" charset="0"/>
              </a:rPr>
              <a:t>соответствии с особенностями </a:t>
            </a:r>
            <a:r>
              <a:rPr lang="ru-RU" sz="2300" dirty="0" smtClean="0">
                <a:latin typeface="Book Antiqua" panose="02040602050305030304" pitchFamily="18" charset="0"/>
              </a:rPr>
              <a:t>характера</a:t>
            </a:r>
            <a:r>
              <a:rPr lang="ru-RU" sz="2300" dirty="0">
                <a:latin typeface="Book Antiqua" panose="02040602050305030304" pitchFamily="18" charset="0"/>
              </a:rPr>
              <a:t>. </a:t>
            </a:r>
            <a:endParaRPr lang="ru-RU" sz="23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077200" cy="6068144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 smtClean="0">
                <a:latin typeface="Book Antiqua" panose="02040602050305030304" pitchFamily="18" charset="0"/>
              </a:rPr>
              <a:t>Работа с родителя и учащимися  по предварительному выбору дальнейшего образовательного маршрута выпускниками 9-х классов </a:t>
            </a:r>
          </a:p>
          <a:p>
            <a:pPr marL="114300" indent="0">
              <a:buNone/>
            </a:pPr>
            <a:endParaRPr lang="ru-RU" dirty="0" smtClean="0">
              <a:latin typeface="Book Antiqua" panose="02040602050305030304" pitchFamily="18" charset="0"/>
            </a:endParaRPr>
          </a:p>
          <a:p>
            <a:pPr marL="114300" indent="0">
              <a:buNone/>
            </a:pPr>
            <a:endParaRPr lang="ru-RU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75883"/>
              </p:ext>
            </p:extLst>
          </p:nvPr>
        </p:nvGraphicFramePr>
        <p:xfrm>
          <a:off x="-612573" y="1628800"/>
          <a:ext cx="9577062" cy="4776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118"/>
                <a:gridCol w="1064118"/>
                <a:gridCol w="1064118"/>
                <a:gridCol w="1064118"/>
                <a:gridCol w="1064118"/>
                <a:gridCol w="1064118"/>
                <a:gridCol w="1064118"/>
                <a:gridCol w="1064118"/>
                <a:gridCol w="1064118"/>
              </a:tblGrid>
              <a:tr h="90771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 обучающегося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 9-го класса Вы планируете пойти учиться в: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Вы планируете обучаться в 10-м классе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Перечислите </a:t>
                      </a:r>
                      <a:r>
                        <a:rPr lang="ru-RU" sz="1600" u="sng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предметы по выбору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(их два), по которым Вы планируете сдавать ОГЭ в 2019 году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бы Вы в этом году оканчивали 11-й класс, в какой ВУЗ поступали бы? Назовите его или укажите профиль выбранной специальности.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ЕГЭ по каким предметам принимаются на выбранную Вами специальность?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80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класс (да/нет)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среднего профессионального образования: техникум, колледж, др. (да/нет)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Укажите, в КАКОЙ школе (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гимназии) Вы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хотели бы продолжить обучение ?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предметы Вы хотели бы изучать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профильном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уровне/углублённом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 менее двух)?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предметы </a:t>
                      </a:r>
                      <a:r>
                        <a:rPr lang="ru-RU" sz="1600" u="sng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Вы хотели бы изучать в 10-11 классах?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7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114</TotalTime>
  <Words>950</Words>
  <Application>Microsoft Office PowerPoint</Application>
  <PresentationFormat>Экран (4:3)</PresentationFormat>
  <Paragraphs>394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Рекомендации по составлению учебного плана профилей ФГОС СОО </vt:lpstr>
      <vt:lpstr>Презентация PowerPoint</vt:lpstr>
      <vt:lpstr>Презентация PowerPoint</vt:lpstr>
      <vt:lpstr>Презентация PowerPoint</vt:lpstr>
      <vt:lpstr>По шагам </vt:lpstr>
      <vt:lpstr>Методика «Профиль»  (методика карты интересов А. Голомштока в модификации Г. Резапкиной) </vt:lpstr>
      <vt:lpstr>   Обработка результатов и интерпретация   </vt:lpstr>
      <vt:lpstr>Центр тестирования и развития  «Гуманитарные технологий»</vt:lpstr>
      <vt:lpstr>Презентация PowerPoint</vt:lpstr>
      <vt:lpstr>Презентация PowerPoint</vt:lpstr>
      <vt:lpstr>Уровень изучения предметов  профилей  X-ХI  классов  (ФГОС)   на 2018-2019 учебный год </vt:lpstr>
      <vt:lpstr>Годовой учебный план профилей  X-ХI классов (ФГОС)    на 2018-2019 уч.год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составлению учебного плана профилей ФГОС СОО</dc:title>
  <dc:creator>Школа</dc:creator>
  <cp:lastModifiedBy>Школа</cp:lastModifiedBy>
  <cp:revision>11</cp:revision>
  <dcterms:created xsi:type="dcterms:W3CDTF">2019-05-04T16:36:18Z</dcterms:created>
  <dcterms:modified xsi:type="dcterms:W3CDTF">2019-05-13T16:09:20Z</dcterms:modified>
</cp:coreProperties>
</file>