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4"/>
  </p:sldMasterIdLst>
  <p:notesMasterIdLst>
    <p:notesMasterId r:id="rId49"/>
  </p:notesMasterIdLst>
  <p:handoutMasterIdLst>
    <p:handoutMasterId r:id="rId50"/>
  </p:handoutMasterIdLst>
  <p:sldIdLst>
    <p:sldId id="264" r:id="rId5"/>
    <p:sldId id="269" r:id="rId6"/>
    <p:sldId id="282" r:id="rId7"/>
    <p:sldId id="284" r:id="rId8"/>
    <p:sldId id="312" r:id="rId9"/>
    <p:sldId id="283" r:id="rId10"/>
    <p:sldId id="285" r:id="rId11"/>
    <p:sldId id="281" r:id="rId12"/>
    <p:sldId id="286" r:id="rId13"/>
    <p:sldId id="290" r:id="rId14"/>
    <p:sldId id="288" r:id="rId15"/>
    <p:sldId id="324" r:id="rId16"/>
    <p:sldId id="313" r:id="rId17"/>
    <p:sldId id="274" r:id="rId18"/>
    <p:sldId id="291" r:id="rId19"/>
    <p:sldId id="292" r:id="rId20"/>
    <p:sldId id="322" r:id="rId21"/>
    <p:sldId id="294" r:id="rId22"/>
    <p:sldId id="295" r:id="rId23"/>
    <p:sldId id="296" r:id="rId24"/>
    <p:sldId id="297" r:id="rId25"/>
    <p:sldId id="298" r:id="rId26"/>
    <p:sldId id="303" r:id="rId27"/>
    <p:sldId id="301" r:id="rId28"/>
    <p:sldId id="302" r:id="rId29"/>
    <p:sldId id="299" r:id="rId30"/>
    <p:sldId id="319" r:id="rId31"/>
    <p:sldId id="320" r:id="rId32"/>
    <p:sldId id="321" r:id="rId33"/>
    <p:sldId id="300" r:id="rId34"/>
    <p:sldId id="315" r:id="rId35"/>
    <p:sldId id="316" r:id="rId36"/>
    <p:sldId id="317" r:id="rId37"/>
    <p:sldId id="318" r:id="rId38"/>
    <p:sldId id="304" r:id="rId39"/>
    <p:sldId id="305" r:id="rId40"/>
    <p:sldId id="306" r:id="rId41"/>
    <p:sldId id="307" r:id="rId42"/>
    <p:sldId id="308" r:id="rId43"/>
    <p:sldId id="309" r:id="rId44"/>
    <p:sldId id="311" r:id="rId45"/>
    <p:sldId id="323" r:id="rId46"/>
    <p:sldId id="326" r:id="rId47"/>
    <p:sldId id="325" r:id="rId48"/>
  </p:sldIdLst>
  <p:sldSz cx="12188825" cy="6858000"/>
  <p:notesSz cx="6858000" cy="9144000"/>
  <p:defaultTextStyle>
    <a:defPPr rtl="0">
      <a:defRPr lang="ru-RU"/>
    </a:defPPr>
    <a:lvl1pPr marL="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9" pos="3839" userDrawn="1">
          <p15:clr>
            <a:srgbClr val="A4A3A4"/>
          </p15:clr>
        </p15:guide>
        <p15:guide id="10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69012ECD-51FC-41F1-AA8D-1B2483CD663E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25" autoAdjust="0"/>
    <p:restoredTop sz="94660"/>
  </p:normalViewPr>
  <p:slideViewPr>
    <p:cSldViewPr showGuides="1">
      <p:cViewPr varScale="1">
        <p:scale>
          <a:sx n="105" d="100"/>
          <a:sy n="105" d="100"/>
        </p:scale>
        <p:origin x="120" y="222"/>
      </p:cViewPr>
      <p:guideLst>
        <p:guide pos="3839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90" d="100"/>
          <a:sy n="90" d="100"/>
        </p:scale>
        <p:origin x="3774" y="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8" Type="http://schemas.openxmlformats.org/officeDocument/2006/relationships/slide" Target="slides/slide4.xml"/><Relationship Id="rId51" Type="http://schemas.openxmlformats.org/officeDocument/2006/relationships/presProps" Target="presProp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верхне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algn="r" rtl="0"/>
            <a:fld id="{8484CA07-C5E7-423F-8A89-CDEFB98BBBBD}" type="datetime1">
              <a:rPr lang="ru-RU" smtClean="0">
                <a:solidFill>
                  <a:schemeClr val="tx2"/>
                </a:solidFill>
              </a:rPr>
              <a:pPr algn="r" rtl="0"/>
              <a:t>04.05.2017</a:t>
            </a:fld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algn="r" rtl="0"/>
            <a:fld id="{CFD77566-CD65-4859-9FA1-43956DC85B8C}" type="slidenum">
              <a:rPr lang="ru-RU" smtClean="0">
                <a:solidFill>
                  <a:schemeClr val="tx2"/>
                </a:solidFill>
              </a:rPr>
              <a:pPr algn="r" rtl="0"/>
              <a:t>‹#›</a:t>
            </a:fld>
            <a:endParaRPr lang="ru-RU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87983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верхне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>
                <a:solidFill>
                  <a:schemeClr val="tx2"/>
                </a:solidFill>
              </a:defRPr>
            </a:lvl1pPr>
          </a:lstStyle>
          <a:p>
            <a:pPr rtl="0"/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rtl="0">
              <a:defRPr sz="1200">
                <a:solidFill>
                  <a:schemeClr val="tx2"/>
                </a:solidFill>
              </a:defRPr>
            </a:lvl1pPr>
          </a:lstStyle>
          <a:p>
            <a:fld id="{398E138F-070A-4ABE-8680-EE3B75046655}" type="datetime1">
              <a:rPr lang="ru-RU" smtClean="0"/>
              <a:pPr/>
              <a:t>04.05.2017</a:t>
            </a:fld>
            <a:endParaRPr lang="ru-RU" dirty="0"/>
          </a:p>
        </p:txBody>
      </p:sp>
      <p:sp>
        <p:nvSpPr>
          <p:cNvPr id="4" name="Образ слайда 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dirty="0"/>
          </a:p>
        </p:txBody>
      </p:sp>
      <p:sp>
        <p:nvSpPr>
          <p:cNvPr id="5" name="Заполнитель заметок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dirty="0"/>
              <a:t>Образец текста</a:t>
            </a:r>
          </a:p>
          <a:p>
            <a:pPr lvl="1" rtl="0"/>
            <a:r>
              <a:rPr lang="ru-RU" dirty="0"/>
              <a:t>Второй уровень</a:t>
            </a:r>
          </a:p>
          <a:p>
            <a:pPr lvl="2" rtl="0"/>
            <a:r>
              <a:rPr lang="ru-RU" dirty="0"/>
              <a:t>Третий уровень</a:t>
            </a:r>
          </a:p>
          <a:p>
            <a:pPr lvl="3" rtl="0"/>
            <a:r>
              <a:rPr lang="ru-RU" dirty="0"/>
              <a:t>Четвертый уровень</a:t>
            </a:r>
          </a:p>
          <a:p>
            <a:pPr lvl="4" rtl="0"/>
            <a:r>
              <a:rPr lang="ru-RU" dirty="0"/>
              <a:t>Пятый уровень</a:t>
            </a:r>
          </a:p>
        </p:txBody>
      </p:sp>
      <p:sp>
        <p:nvSpPr>
          <p:cNvPr id="6" name="Заполнитель нижне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>
                <a:solidFill>
                  <a:schemeClr val="tx2"/>
                </a:solidFill>
              </a:defRPr>
            </a:lvl1pPr>
          </a:lstStyle>
          <a:p>
            <a:pPr rtl="0"/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rtl="0">
              <a:defRPr sz="1200">
                <a:solidFill>
                  <a:schemeClr val="tx2"/>
                </a:solidFill>
              </a:defRPr>
            </a:lvl1pPr>
          </a:lstStyle>
          <a:p>
            <a:fld id="{B8796F01-7154-41E0-B48B-A6921757531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40775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 bwMode="auto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2383" y="1498601"/>
            <a:ext cx="7008574" cy="3298825"/>
          </a:xfrm>
        </p:spPr>
        <p:txBody>
          <a:bodyPr rtlCol="0">
            <a:normAutofit/>
          </a:bodyPr>
          <a:lstStyle>
            <a:lvl1pPr algn="l" rtl="0">
              <a:lnSpc>
                <a:spcPct val="90000"/>
              </a:lnSpc>
              <a:defRPr sz="5400" cap="none" baseline="0"/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2383" y="4927600"/>
            <a:ext cx="7008574" cy="124460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0"/>
              </a:spcBef>
              <a:buNone/>
              <a:defRPr sz="2800" b="0">
                <a:solidFill>
                  <a:schemeClr val="tx1"/>
                </a:solidFill>
              </a:defRPr>
            </a:lvl1pPr>
            <a:lvl2pPr marL="609493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ru-RU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22770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rtl="0">
              <a:defRPr/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B5A54A38-064E-4FD3-ADDA-813D070CCDEC}" type="datetime1">
              <a:rPr lang="ru-RU" smtClean="0"/>
              <a:pPr/>
              <a:t>04.05.2017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91C5AD9-787D-40FA-8A4D-16A055B9AF8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10434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852633" y="274638"/>
            <a:ext cx="1422030" cy="5897561"/>
          </a:xfrm>
        </p:spPr>
        <p:txBody>
          <a:bodyPr vert="eaVert" rtlCol="0"/>
          <a:lstStyle/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17309" y="274638"/>
            <a:ext cx="8532178" cy="5897561"/>
          </a:xfrm>
        </p:spPr>
        <p:txBody>
          <a:bodyPr vert="eaVert"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0E96D35B-A72A-47CE-BC7F-8E47A98042F7}" type="datetime1">
              <a:rPr lang="ru-RU" smtClean="0"/>
              <a:pPr/>
              <a:t>04.05.2017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91C5AD9-787D-40FA-8A4D-16A055B9AF8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50715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rtl="0">
              <a:defRPr/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/>
          <a:lstStyle>
            <a:lvl5pPr algn="l" rtl="0">
              <a:defRPr/>
            </a:lvl5pPr>
            <a:lvl6pPr algn="l" rtl="0">
              <a:defRPr/>
            </a:lvl6pPr>
            <a:lvl7pPr algn="l" rtl="0">
              <a:defRPr baseline="0"/>
            </a:lvl7pPr>
            <a:lvl8pPr algn="l" rtl="0">
              <a:defRPr baseline="0"/>
            </a:lvl8pPr>
            <a:lvl9pPr algn="l" rtl="0">
              <a:defRPr baseline="0"/>
            </a:lvl9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06F05FC7-2B8E-409D-848C-109CED0920CB}" type="datetime1">
              <a:rPr lang="ru-RU" smtClean="0"/>
              <a:pPr/>
              <a:t>04.05.2017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A60BA0E-20D0-4E7C-B286-26C960A6788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63524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 bwMode="auto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2589" y="4445000"/>
            <a:ext cx="7008574" cy="1930400"/>
          </a:xfrm>
        </p:spPr>
        <p:txBody>
          <a:bodyPr rtlCol="0" anchor="t">
            <a:normAutofit/>
          </a:bodyPr>
          <a:lstStyle>
            <a:lvl1pPr algn="l" rtl="0">
              <a:defRPr sz="5400" b="0" cap="none" baseline="0"/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2589" y="3124200"/>
            <a:ext cx="7008574" cy="1296987"/>
          </a:xfrm>
        </p:spPr>
        <p:txBody>
          <a:bodyPr rtlCol="0" anchor="b">
            <a:normAutofit/>
          </a:bodyPr>
          <a:lstStyle>
            <a:lvl1pPr marL="0" indent="0" algn="l" rtl="0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609493" indent="0" algn="l" rtl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l" rtl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1963402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типа объекто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117309" y="1701800"/>
            <a:ext cx="4977104" cy="4470400"/>
          </a:xfrm>
        </p:spPr>
        <p:txBody>
          <a:bodyPr rtlCol="0">
            <a:normAutofit/>
          </a:bodyPr>
          <a:lstStyle>
            <a:lvl1pPr algn="l" rtl="0">
              <a:defRPr sz="2400"/>
            </a:lvl1pPr>
            <a:lvl2pPr algn="l" rtl="0">
              <a:defRPr sz="2000"/>
            </a:lvl2pPr>
            <a:lvl3pPr algn="l" rtl="0">
              <a:defRPr sz="1800"/>
            </a:lvl3pPr>
            <a:lvl4pPr algn="l" rtl="0">
              <a:defRPr sz="1800"/>
            </a:lvl4pPr>
            <a:lvl5pPr marL="2011328" algn="l" rtl="0">
              <a:defRPr sz="1800"/>
            </a:lvl5pPr>
            <a:lvl6pPr marL="2011328" algn="l" rtl="0">
              <a:defRPr sz="1800"/>
            </a:lvl6pPr>
            <a:lvl7pPr marL="2011328" algn="l" rtl="0">
              <a:defRPr sz="1800"/>
            </a:lvl7pPr>
            <a:lvl8pPr marL="2011328" algn="l" rtl="0">
              <a:defRPr sz="1800"/>
            </a:lvl8pPr>
            <a:lvl9pPr marL="2011328" algn="l" rtl="0">
              <a:defRPr sz="1800"/>
            </a:lvl9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7559" y="1701800"/>
            <a:ext cx="4977104" cy="4470400"/>
          </a:xfrm>
        </p:spPr>
        <p:txBody>
          <a:bodyPr rtlCol="0">
            <a:normAutofit/>
          </a:bodyPr>
          <a:lstStyle>
            <a:lvl1pPr algn="l" rtl="0">
              <a:defRPr sz="2400"/>
            </a:lvl1pPr>
            <a:lvl2pPr algn="l" rtl="0">
              <a:defRPr sz="2000"/>
            </a:lvl2pPr>
            <a:lvl3pPr algn="l" rtl="0">
              <a:defRPr sz="1800"/>
            </a:lvl3pPr>
            <a:lvl4pPr algn="l" rtl="0">
              <a:defRPr sz="1800"/>
            </a:lvl4pPr>
            <a:lvl5pPr marL="2011328" algn="l" rtl="0">
              <a:defRPr sz="1800"/>
            </a:lvl5pPr>
            <a:lvl6pPr marL="2011328" algn="l" rtl="0">
              <a:defRPr sz="1800"/>
            </a:lvl6pPr>
            <a:lvl7pPr marL="2011328" algn="l" rtl="0">
              <a:defRPr sz="1800"/>
            </a:lvl7pPr>
            <a:lvl8pPr marL="2011328" algn="l" rtl="0">
              <a:defRPr sz="1800"/>
            </a:lvl8pPr>
            <a:lvl9pPr marL="2011328" algn="l" rtl="0">
              <a:defRPr sz="1800"/>
            </a:lvl9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654A55CC-0A00-4078-B471-E82144E029E5}" type="datetime1">
              <a:rPr lang="ru-RU" smtClean="0"/>
              <a:pPr/>
              <a:t>04.05.2017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B37DED6-D4C7-42EE-AB49-D2E39E64FDE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89339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algn="l" rtl="0">
              <a:defRPr/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21372" y="1608836"/>
            <a:ext cx="4973041" cy="512064"/>
          </a:xfrm>
        </p:spPr>
        <p:txBody>
          <a:bodyPr rtlCol="0" anchor="b">
            <a:noAutofit/>
          </a:bodyPr>
          <a:lstStyle>
            <a:lvl1pPr marL="0" indent="0" algn="l" rtl="0">
              <a:spcBef>
                <a:spcPts val="0"/>
              </a:spcBef>
              <a:buNone/>
              <a:defRPr sz="2400" b="1"/>
            </a:lvl1pPr>
            <a:lvl2pPr marL="609493" indent="0" algn="l" rtl="0">
              <a:buNone/>
              <a:defRPr sz="2700" b="1"/>
            </a:lvl2pPr>
            <a:lvl3pPr marL="1218987" indent="0" algn="l" rtl="0">
              <a:buNone/>
              <a:defRPr sz="2400" b="1"/>
            </a:lvl3pPr>
            <a:lvl4pPr marL="1828480" indent="0" algn="l" rtl="0">
              <a:buNone/>
              <a:defRPr sz="2100" b="1"/>
            </a:lvl4pPr>
            <a:lvl5pPr marL="2437973" indent="0" algn="l" rtl="0">
              <a:buNone/>
              <a:defRPr sz="2100" b="1"/>
            </a:lvl5pPr>
            <a:lvl6pPr marL="3047467" indent="0" algn="l" rtl="0">
              <a:buNone/>
              <a:defRPr sz="2100" b="1"/>
            </a:lvl6pPr>
            <a:lvl7pPr marL="3656960" indent="0" algn="l" rtl="0">
              <a:buNone/>
              <a:defRPr sz="2100" b="1"/>
            </a:lvl7pPr>
            <a:lvl8pPr marL="4266453" indent="0" algn="l" rtl="0">
              <a:buNone/>
              <a:defRPr sz="2100" b="1"/>
            </a:lvl8pPr>
            <a:lvl9pPr marL="4875947" indent="0" algn="l" rtl="0">
              <a:buNone/>
              <a:defRPr sz="2100" b="1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117309" y="2209800"/>
            <a:ext cx="4977104" cy="3962400"/>
          </a:xfrm>
        </p:spPr>
        <p:txBody>
          <a:bodyPr rtlCol="0">
            <a:normAutofit/>
          </a:bodyPr>
          <a:lstStyle>
            <a:lvl1pPr algn="l" rtl="0">
              <a:defRPr sz="2000"/>
            </a:lvl1pPr>
            <a:lvl2pPr algn="l" rtl="0">
              <a:defRPr sz="1800"/>
            </a:lvl2pPr>
            <a:lvl3pPr algn="l" rtl="0">
              <a:defRPr sz="1800"/>
            </a:lvl3pPr>
            <a:lvl4pPr algn="l" rtl="0">
              <a:defRPr sz="1800"/>
            </a:lvl4pPr>
            <a:lvl5pPr marL="2011328" algn="l" rtl="0">
              <a:defRPr sz="1800"/>
            </a:lvl5pPr>
            <a:lvl6pPr marL="2011328" algn="l" rtl="0">
              <a:defRPr sz="1800"/>
            </a:lvl6pPr>
            <a:lvl7pPr marL="2011328" algn="l" rtl="0">
              <a:defRPr sz="1800"/>
            </a:lvl7pPr>
            <a:lvl8pPr marL="2011328" algn="l" rtl="0">
              <a:defRPr sz="1800"/>
            </a:lvl8pPr>
            <a:lvl9pPr marL="2011328" algn="l" rtl="0">
              <a:defRPr sz="1800"/>
            </a:lvl9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301622" y="1608836"/>
            <a:ext cx="4973041" cy="512064"/>
          </a:xfrm>
        </p:spPr>
        <p:txBody>
          <a:bodyPr rtlCol="0" anchor="b">
            <a:noAutofit/>
          </a:bodyPr>
          <a:lstStyle>
            <a:lvl1pPr marL="0" indent="0" algn="l" rtl="0">
              <a:spcBef>
                <a:spcPts val="0"/>
              </a:spcBef>
              <a:buNone/>
              <a:defRPr sz="2400" b="1"/>
            </a:lvl1pPr>
            <a:lvl2pPr marL="609493" indent="0" algn="l" rtl="0">
              <a:buNone/>
              <a:defRPr sz="2700" b="1"/>
            </a:lvl2pPr>
            <a:lvl3pPr marL="1218987" indent="0" algn="l" rtl="0">
              <a:buNone/>
              <a:defRPr sz="2400" b="1"/>
            </a:lvl3pPr>
            <a:lvl4pPr marL="1828480" indent="0" algn="l" rtl="0">
              <a:buNone/>
              <a:defRPr sz="2100" b="1"/>
            </a:lvl4pPr>
            <a:lvl5pPr marL="2437973" indent="0" algn="l" rtl="0">
              <a:buNone/>
              <a:defRPr sz="2100" b="1"/>
            </a:lvl5pPr>
            <a:lvl6pPr marL="3047467" indent="0" algn="l" rtl="0">
              <a:buNone/>
              <a:defRPr sz="2100" b="1"/>
            </a:lvl6pPr>
            <a:lvl7pPr marL="3656960" indent="0" algn="l" rtl="0">
              <a:buNone/>
              <a:defRPr sz="2100" b="1"/>
            </a:lvl7pPr>
            <a:lvl8pPr marL="4266453" indent="0" algn="l" rtl="0">
              <a:buNone/>
              <a:defRPr sz="2100" b="1"/>
            </a:lvl8pPr>
            <a:lvl9pPr marL="4875947" indent="0" algn="l" rtl="0">
              <a:buNone/>
              <a:defRPr sz="2100" b="1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297559" y="2209800"/>
            <a:ext cx="4977104" cy="3962400"/>
          </a:xfrm>
        </p:spPr>
        <p:txBody>
          <a:bodyPr rtlCol="0">
            <a:normAutofit/>
          </a:bodyPr>
          <a:lstStyle>
            <a:lvl1pPr algn="l" rtl="0">
              <a:defRPr sz="2000"/>
            </a:lvl1pPr>
            <a:lvl2pPr algn="l" rtl="0">
              <a:defRPr sz="1800"/>
            </a:lvl2pPr>
            <a:lvl3pPr algn="l" rtl="0">
              <a:defRPr sz="1800"/>
            </a:lvl3pPr>
            <a:lvl4pPr algn="l" rtl="0">
              <a:defRPr sz="1800"/>
            </a:lvl4pPr>
            <a:lvl5pPr marL="2011328" algn="l" rtl="0">
              <a:defRPr sz="1800"/>
            </a:lvl5pPr>
            <a:lvl6pPr marL="2011328" algn="l" rtl="0">
              <a:defRPr sz="1800"/>
            </a:lvl6pPr>
            <a:lvl7pPr marL="2011328" algn="l" rtl="0">
              <a:defRPr sz="1800"/>
            </a:lvl7pPr>
            <a:lvl8pPr marL="2011328" algn="l" rtl="0">
              <a:defRPr sz="1800"/>
            </a:lvl8pPr>
            <a:lvl9pPr marL="2011328" algn="l" rtl="0">
              <a:defRPr sz="1800"/>
            </a:lvl9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2929E139-3DCD-45B3-A256-BC4A45460039}" type="datetime1">
              <a:rPr lang="ru-RU" smtClean="0"/>
              <a:pPr/>
              <a:t>04.05.2017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B37DED6-D4C7-42EE-AB49-D2E39E64FDE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5283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rtl="0">
              <a:defRPr/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70E3CC68-AEAE-47A6-9F44-4FA6ECD045F6}" type="datetime1">
              <a:rPr lang="ru-RU" smtClean="0"/>
              <a:pPr/>
              <a:t>04.05.2017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B37DED6-D4C7-42EE-AB49-D2E39E64FDE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16763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3AF61297-96D5-47D9-A057-97E3A0064DBB}" type="datetime1">
              <a:rPr lang="ru-RU" smtClean="0"/>
              <a:pPr/>
              <a:t>04.05.2017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B37DED6-D4C7-42EE-AB49-D2E39E64FDE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68731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961368" y="0"/>
            <a:ext cx="7922736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5000"/>
                </a:scheme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rtl="0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721" y="1701800"/>
            <a:ext cx="3351927" cy="2844800"/>
          </a:xfrm>
        </p:spPr>
        <p:txBody>
          <a:bodyPr rtlCol="0" anchor="b">
            <a:normAutofit/>
          </a:bodyPr>
          <a:lstStyle>
            <a:lvl1pPr algn="l" rtl="0">
              <a:defRPr sz="2000" b="1"/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69236" y="482600"/>
            <a:ext cx="6805427" cy="5892800"/>
          </a:xfrm>
        </p:spPr>
        <p:txBody>
          <a:bodyPr rtlCol="0">
            <a:normAutofit/>
          </a:bodyPr>
          <a:lstStyle>
            <a:lvl1pPr algn="l" rtl="0">
              <a:defRPr sz="2400"/>
            </a:lvl1pPr>
            <a:lvl2pPr algn="l" rtl="0">
              <a:defRPr sz="2000"/>
            </a:lvl2pPr>
            <a:lvl3pPr algn="l" rtl="0">
              <a:defRPr sz="1800"/>
            </a:lvl3pPr>
            <a:lvl4pPr algn="l" rtl="0">
              <a:defRPr sz="1800"/>
            </a:lvl4pPr>
            <a:lvl5pPr algn="l" rtl="0">
              <a:defRPr sz="1800"/>
            </a:lvl5pPr>
            <a:lvl6pPr algn="l" rtl="0">
              <a:defRPr sz="1800"/>
            </a:lvl6pPr>
            <a:lvl7pPr algn="l" rtl="0">
              <a:defRPr sz="1800"/>
            </a:lvl7pPr>
            <a:lvl8pPr algn="l" rtl="0">
              <a:defRPr sz="1800"/>
            </a:lvl8pPr>
            <a:lvl9pPr algn="l" rtl="0">
              <a:defRPr sz="1800"/>
            </a:lvl9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721" y="4648200"/>
            <a:ext cx="3351927" cy="172720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1200"/>
              </a:spcBef>
              <a:buNone/>
              <a:defRPr sz="1600"/>
            </a:lvl1pPr>
            <a:lvl2pPr marL="609493" indent="0" algn="l" rtl="0">
              <a:buNone/>
              <a:defRPr sz="1600"/>
            </a:lvl2pPr>
            <a:lvl3pPr marL="1218987" indent="0" algn="l" rtl="0">
              <a:buNone/>
              <a:defRPr sz="1300"/>
            </a:lvl3pPr>
            <a:lvl4pPr marL="1828480" indent="0" algn="l" rtl="0">
              <a:buNone/>
              <a:defRPr sz="1200"/>
            </a:lvl4pPr>
            <a:lvl5pPr marL="2437973" indent="0" algn="l" rtl="0">
              <a:buNone/>
              <a:defRPr sz="1200"/>
            </a:lvl5pPr>
            <a:lvl6pPr marL="3047467" indent="0" algn="l" rtl="0">
              <a:buNone/>
              <a:defRPr sz="1200"/>
            </a:lvl6pPr>
            <a:lvl7pPr marL="3656960" indent="0" algn="l" rtl="0">
              <a:buNone/>
              <a:defRPr sz="1200"/>
            </a:lvl7pPr>
            <a:lvl8pPr marL="4266453" indent="0" algn="l" rtl="0">
              <a:buNone/>
              <a:defRPr sz="1200"/>
            </a:lvl8pPr>
            <a:lvl9pPr marL="4875947" indent="0" algn="l" rtl="0">
              <a:buNone/>
              <a:defRPr sz="1200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63A3AD06-A2F7-42F2-8394-5FE48A31B1CA}" type="datetime1">
              <a:rPr lang="ru-RU" smtClean="0"/>
              <a:pPr/>
              <a:t>04.05.2017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DFBB78A-01B4-41F2-96B0-677A4A28283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68072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2082258" y="0"/>
            <a:ext cx="802431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5000"/>
                </a:scheme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rtl="0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37765" y="4800600"/>
            <a:ext cx="7313295" cy="762000"/>
          </a:xfrm>
        </p:spPr>
        <p:txBody>
          <a:bodyPr rtlCol="0" anchor="b">
            <a:normAutofit/>
          </a:bodyPr>
          <a:lstStyle>
            <a:lvl1pPr algn="l" rtl="0">
              <a:defRPr sz="2000" b="1"/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437765" y="279401"/>
            <a:ext cx="7313295" cy="4448175"/>
          </a:xfrm>
        </p:spPr>
        <p:txBody>
          <a:bodyPr rtlCol="0">
            <a:normAutofit/>
          </a:bodyPr>
          <a:lstStyle>
            <a:lvl1pPr marL="0" indent="0" algn="l" rtl="0">
              <a:buNone/>
              <a:defRPr sz="2800"/>
            </a:lvl1pPr>
            <a:lvl2pPr marL="609493" indent="0" algn="l" rtl="0">
              <a:buNone/>
              <a:defRPr sz="3700"/>
            </a:lvl2pPr>
            <a:lvl3pPr marL="1218987" indent="0" algn="l" rtl="0">
              <a:buNone/>
              <a:defRPr sz="3200"/>
            </a:lvl3pPr>
            <a:lvl4pPr marL="1828480" indent="0" algn="l" rtl="0">
              <a:buNone/>
              <a:defRPr sz="2700"/>
            </a:lvl4pPr>
            <a:lvl5pPr marL="2437973" indent="0" algn="l" rtl="0">
              <a:buNone/>
              <a:defRPr sz="2700"/>
            </a:lvl5pPr>
            <a:lvl6pPr marL="3047467" indent="0" algn="l" rtl="0">
              <a:buNone/>
              <a:defRPr sz="2700"/>
            </a:lvl6pPr>
            <a:lvl7pPr marL="3656960" indent="0" algn="l" rtl="0">
              <a:buNone/>
              <a:defRPr sz="2700"/>
            </a:lvl7pPr>
            <a:lvl8pPr marL="4266453" indent="0" algn="l" rtl="0">
              <a:buNone/>
              <a:defRPr sz="2700"/>
            </a:lvl8pPr>
            <a:lvl9pPr marL="4875947" indent="0" algn="l" rtl="0">
              <a:buNone/>
              <a:defRPr sz="2700"/>
            </a:lvl9pPr>
          </a:lstStyle>
          <a:p>
            <a:pPr rtl="0"/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437765" y="5562600"/>
            <a:ext cx="7313295" cy="81280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0"/>
              </a:spcBef>
              <a:buNone/>
              <a:defRPr sz="1600"/>
            </a:lvl1pPr>
            <a:lvl2pPr marL="609493" indent="0" algn="l" rtl="0">
              <a:buNone/>
              <a:defRPr sz="1600"/>
            </a:lvl2pPr>
            <a:lvl3pPr marL="1218987" indent="0" algn="l" rtl="0">
              <a:buNone/>
              <a:defRPr sz="1300"/>
            </a:lvl3pPr>
            <a:lvl4pPr marL="1828480" indent="0" algn="l" rtl="0">
              <a:buNone/>
              <a:defRPr sz="1200"/>
            </a:lvl4pPr>
            <a:lvl5pPr marL="2437973" indent="0" algn="l" rtl="0">
              <a:buNone/>
              <a:defRPr sz="1200"/>
            </a:lvl5pPr>
            <a:lvl6pPr marL="3047467" indent="0" algn="l" rtl="0">
              <a:buNone/>
              <a:defRPr sz="1200"/>
            </a:lvl6pPr>
            <a:lvl7pPr marL="3656960" indent="0" algn="l" rtl="0">
              <a:buNone/>
              <a:defRPr sz="1200"/>
            </a:lvl7pPr>
            <a:lvl8pPr marL="4266453" indent="0" algn="l" rtl="0">
              <a:buNone/>
              <a:defRPr sz="1200"/>
            </a:lvl8pPr>
            <a:lvl9pPr marL="4875947" indent="0" algn="l" rtl="0">
              <a:buNone/>
              <a:defRPr sz="1200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2DE9F9B5-42A6-4D3C-A117-7204DD0BD50D}" type="datetime1">
              <a:rPr lang="ru-RU" smtClean="0"/>
              <a:pPr/>
              <a:t>04.05.2017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DFBB78A-01B4-41F2-96B0-677A4A28283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1337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304721" y="0"/>
            <a:ext cx="11579384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5000"/>
                </a:scheme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rtl="0"/>
            <a:endParaRPr lang="ru-RU" dirty="0"/>
          </a:p>
        </p:txBody>
      </p:sp>
      <p:sp>
        <p:nvSpPr>
          <p:cNvPr id="2" name="Заполнитель заголовка 1"/>
          <p:cNvSpPr>
            <a:spLocks noGrp="1"/>
          </p:cNvSpPr>
          <p:nvPr>
            <p:ph type="title"/>
          </p:nvPr>
        </p:nvSpPr>
        <p:spPr>
          <a:xfrm>
            <a:off x="1117309" y="76200"/>
            <a:ext cx="10157354" cy="1397000"/>
          </a:xfrm>
          <a:prstGeom prst="rect">
            <a:avLst/>
          </a:prstGeom>
        </p:spPr>
        <p:txBody>
          <a:bodyPr vert="horz" lIns="121899" tIns="60949" rIns="121899" bIns="60949" rtlCol="0" anchor="b">
            <a:normAutofit/>
          </a:bodyPr>
          <a:lstStyle/>
          <a:p>
            <a:pPr rtl="0"/>
            <a:r>
              <a:rPr lang="ru-RU" dirty="0"/>
              <a:t>Образец заголовка</a:t>
            </a:r>
          </a:p>
        </p:txBody>
      </p:sp>
      <p:sp>
        <p:nvSpPr>
          <p:cNvPr id="3" name="Замещающий текст 2"/>
          <p:cNvSpPr>
            <a:spLocks noGrp="1"/>
          </p:cNvSpPr>
          <p:nvPr>
            <p:ph type="body" idx="1"/>
          </p:nvPr>
        </p:nvSpPr>
        <p:spPr>
          <a:xfrm>
            <a:off x="1117309" y="1701800"/>
            <a:ext cx="10157354" cy="4470400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/>
          <a:p>
            <a:pPr lvl="0" rtl="0"/>
            <a:r>
              <a:rPr lang="ru-RU" dirty="0"/>
              <a:t>Образец текста</a:t>
            </a:r>
          </a:p>
          <a:p>
            <a:pPr lvl="1" rtl="0"/>
            <a:r>
              <a:rPr lang="ru-RU" dirty="0"/>
              <a:t>Второй уровень</a:t>
            </a:r>
          </a:p>
          <a:p>
            <a:pPr lvl="2" rtl="0"/>
            <a:r>
              <a:rPr lang="ru-RU" dirty="0"/>
              <a:t>Третий уровень</a:t>
            </a:r>
          </a:p>
          <a:p>
            <a:pPr lvl="3" rtl="0"/>
            <a:r>
              <a:rPr lang="ru-RU" dirty="0"/>
              <a:t>Четвертый уровень</a:t>
            </a:r>
          </a:p>
          <a:p>
            <a:pPr lvl="4" rtl="0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1117309" y="6400801"/>
            <a:ext cx="2742486" cy="320675"/>
          </a:xfrm>
          <a:prstGeom prst="rect">
            <a:avLst/>
          </a:prstGeom>
        </p:spPr>
        <p:txBody>
          <a:bodyPr vert="horz" lIns="121899" tIns="60949" rIns="121899" bIns="60949" rtlCol="0" anchor="b"/>
          <a:lstStyle>
            <a:lvl1pPr algn="l" rtl="0">
              <a:defRPr sz="12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</a:lstStyle>
          <a:p>
            <a:fld id="{40EAA6FA-49D8-40F0-9874-72AAFBF9C152}" type="datetime1">
              <a:rPr lang="ru-RU" smtClean="0"/>
              <a:pPr/>
              <a:t>04.05.2017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907842" y="6400801"/>
            <a:ext cx="6216301" cy="320675"/>
          </a:xfrm>
          <a:prstGeom prst="rect">
            <a:avLst/>
          </a:prstGeom>
        </p:spPr>
        <p:txBody>
          <a:bodyPr vert="horz" lIns="121899" tIns="60949" rIns="121899" bIns="60949" rtlCol="0" anchor="b"/>
          <a:lstStyle>
            <a:lvl1pPr algn="ctr" rtl="0">
              <a:defRPr sz="12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</a:lstStyle>
          <a:p>
            <a:pPr rtl="0"/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0167146" y="6400801"/>
            <a:ext cx="1107518" cy="320675"/>
          </a:xfrm>
          <a:prstGeom prst="rect">
            <a:avLst/>
          </a:prstGeom>
        </p:spPr>
        <p:txBody>
          <a:bodyPr vert="horz" lIns="121899" tIns="60949" rIns="121899" bIns="60949" rtlCol="0" anchor="b"/>
          <a:lstStyle>
            <a:lvl1pPr algn="r" rtl="0">
              <a:defRPr sz="12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</a:lstStyle>
          <a:p>
            <a:fld id="{EB37DED6-D4C7-42EE-AB49-D2E39E64FDE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40479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9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75" r:id="rId8"/>
    <p:sldLayoutId id="2147483676" r:id="rId9"/>
    <p:sldLayoutId id="2147483677" r:id="rId10"/>
    <p:sldLayoutId id="2147483678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1218987" rtl="0" eaLnBrk="1" latinLnBrk="0" hangingPunct="1">
        <a:lnSpc>
          <a:spcPct val="85000"/>
        </a:lnSpc>
        <a:spcBef>
          <a:spcPct val="0"/>
        </a:spcBef>
        <a:buNone/>
        <a:tabLst/>
        <a:defRPr sz="4400" kern="1200" cap="none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47" indent="-304747" algn="l" defTabSz="1218987" rtl="0" eaLnBrk="1" latinLnBrk="0" hangingPunct="1">
        <a:lnSpc>
          <a:spcPct val="95000"/>
        </a:lnSpc>
        <a:spcBef>
          <a:spcPts val="1866"/>
        </a:spcBef>
        <a:buSzPct val="10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31392" indent="-304747" algn="l" defTabSz="1218987" rtl="0" eaLnBrk="1" latinLnBrk="0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58037" indent="-304747" algn="l" defTabSz="1218987" rtl="0" eaLnBrk="1" latinLnBrk="0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584683" indent="-304747" algn="l" defTabSz="1218987" rtl="0" eaLnBrk="1" latinLnBrk="0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11328" indent="-304747" algn="l" defTabSz="1218987" rtl="0" eaLnBrk="1" latinLnBrk="0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437973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864619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91264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78859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3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hyperlink" Target="http://iop.sc261.ru/" TargetMode="Externa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osolymp.ru/" TargetMode="External"/><Relationship Id="rId2" Type="http://schemas.openxmlformats.org/officeDocument/2006/relationships/hyperlink" Target="https://www.google.ru/url?sa=t&amp;rct=j&amp;q=&amp;esrc=s&amp;source=web&amp;cd=8&amp;ved=0ahUKEwjt1pWV3PHPAhXiYJoKHZQrDNMQFggxMAc&amp;url=http://www.rosolymp.ru/&amp;usg=AFQjCNHIBzPBN9ZPhmaA0OJ1VAJPhZlVhw&amp;sig2=axqvtT-mhRVt_NZz4PUKiA&amp;bvm=bv.136593572,d.bGs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olymp.apkpro.ru/" TargetMode="External"/><Relationship Id="rId4" Type="http://schemas.openxmlformats.org/officeDocument/2006/relationships/hyperlink" Target="http://www.anichkov.ru/page/olimp/" TargetMode="Externa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http://foxford.ru/kpk" TargetMode="Externa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hyperlink" Target="https://www.youtube.com/user/MADreval/videos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hyperlink" Target="https://www.lektorium.tv/" TargetMode="Externa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http://&#1078;&#1077;&#1084;&#1095;&#1091;&#1078;&#1080;&#1085;&#1099;-&#1084;&#1099;&#1089;&#1083;&#1080;.&#1088;&#1092;/%D1%86%D0%B8%D1%82%D0%B0%D1%82%D1%8B/%D0%BF%D0%BE%20%D0%B0%D0%B2%D1%82%D0%BE%D1%80%D0%B0%D0%BC/%D0%9F.%20%D0%98.%20%D0%A7%D0%B0%D0%B9%D0%BA%D0%BE%D0%B2%D1%81%D0%BA%D0%B8%D0%B9.html" TargetMode="External"/><Relationship Id="rId2" Type="http://schemas.openxmlformats.org/officeDocument/2006/relationships/hyperlink" Target="http://&#1078;&#1077;&#1084;&#1095;&#1091;&#1078;&#1080;&#1085;&#1099;-&#1084;&#1099;&#1089;&#1083;&#1080;.&#1088;&#1092;/%D1%86%D0%B8%D1%82%D0%B0%D1%82%D1%8B/%D0%BF%D0%BE%20%D0%B0%D0%B2%D1%82%D0%BE%D1%80%D0%B0%D0%BC/%D0%90.%20%D0%AD%D0%B9%D0%BD%D1%88%D1%82%D0%B5%D0%B9%D0%BD.html" TargetMode="External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 rtlCol="0"/>
          <a:lstStyle/>
          <a:p>
            <a:r>
              <a:rPr lang="ru-RU" dirty="0"/>
              <a:t>Одаренные дети: педагогические инструменты сопровождения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/>
          <a:lstStyle/>
          <a:p>
            <a:pPr rtl="0"/>
            <a:r>
              <a:rPr lang="ru-RU" dirty="0" err="1"/>
              <a:t>Матина</a:t>
            </a:r>
            <a:r>
              <a:rPr lang="ru-RU" dirty="0"/>
              <a:t> Галина Олеговна</a:t>
            </a:r>
          </a:p>
        </p:txBody>
      </p:sp>
    </p:spTree>
    <p:extLst>
      <p:ext uri="{BB962C8B-B14F-4D97-AF65-F5344CB8AC3E}">
        <p14:creationId xmlns:p14="http://schemas.microsoft.com/office/powerpoint/2010/main" val="3650340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Условия индивидуализации</a:t>
            </a: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lvl="0" algn="just"/>
            <a:r>
              <a:rPr lang="ru-RU" dirty="0"/>
              <a:t>Включенность обучающихся в продуктивную, социально и личностно значимую деятельность как средство их обучения и развития.</a:t>
            </a:r>
          </a:p>
          <a:p>
            <a:pPr lvl="0" algn="just"/>
            <a:r>
              <a:rPr lang="ru-RU" dirty="0"/>
              <a:t>Получение школьниками опыта жизнедеятельности в условиях выбора (вариативности образовательной среды)</a:t>
            </a:r>
            <a:r>
              <a:rPr lang="ru-RU" b="1" dirty="0"/>
              <a:t>, </a:t>
            </a:r>
            <a:r>
              <a:rPr lang="ru-RU" dirty="0"/>
              <a:t>признание субъектной активности и автономности детей в выборе деятельности и отношений.</a:t>
            </a:r>
          </a:p>
          <a:p>
            <a:pPr lvl="0" algn="just"/>
            <a:r>
              <a:rPr lang="ru-RU" dirty="0"/>
              <a:t>Наличие референтных групп, отношений, значимых взрослых.</a:t>
            </a:r>
          </a:p>
          <a:p>
            <a:pPr lvl="0" algn="just"/>
            <a:r>
              <a:rPr lang="ru-RU" dirty="0"/>
              <a:t>Наличие специальных педагогических инструментов (индивидуализированных или индивидуальных программ, индивидуальных учебных планов, проектно-исследовательской деятельности, индивидуальных образовательных маршрутов, в том числе сетевых).</a:t>
            </a:r>
          </a:p>
          <a:p>
            <a:pPr lvl="0" algn="just"/>
            <a:r>
              <a:rPr lang="ru-RU" dirty="0"/>
              <a:t>Наличие системы сопровождения, </a:t>
            </a:r>
            <a:r>
              <a:rPr lang="ru-RU" dirty="0" err="1"/>
              <a:t>тьюторства</a:t>
            </a:r>
            <a:r>
              <a:rPr lang="ru-RU" dirty="0"/>
              <a:t>, педагогической поддержки процессов развития личности.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42138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Педагогические факторы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51201" y="1854165"/>
            <a:ext cx="9600774" cy="3449714"/>
          </a:xfrm>
        </p:spPr>
        <p:txBody>
          <a:bodyPr>
            <a:noAutofit/>
          </a:bodyPr>
          <a:lstStyle/>
          <a:p>
            <a:r>
              <a:rPr lang="ru-RU" sz="2399" dirty="0"/>
              <a:t>Команда равных</a:t>
            </a:r>
          </a:p>
          <a:p>
            <a:r>
              <a:rPr lang="ru-RU" sz="2399" dirty="0"/>
              <a:t>Эффективное информирование о возможностях</a:t>
            </a:r>
          </a:p>
          <a:p>
            <a:r>
              <a:rPr lang="ru-RU" sz="2399" dirty="0"/>
              <a:t>Не конкуренция, а ценность индивидуальных достижений</a:t>
            </a:r>
          </a:p>
          <a:p>
            <a:r>
              <a:rPr lang="ru-RU" sz="2399" dirty="0" err="1"/>
              <a:t>Фасилитация</a:t>
            </a:r>
            <a:r>
              <a:rPr lang="ru-RU" sz="2399" dirty="0"/>
              <a:t> («…нельзя научить, можно только научиться у того, кого ты любишь</a:t>
            </a:r>
            <a:r>
              <a:rPr lang="ru-RU" sz="2399"/>
              <a:t>» Сократ)</a:t>
            </a:r>
            <a:endParaRPr lang="ru-RU" sz="2399" dirty="0"/>
          </a:p>
          <a:p>
            <a:r>
              <a:rPr lang="ru-RU" sz="2399" dirty="0"/>
              <a:t>Важно, чтобы награда была видимой и значимость ее понятной как для самого ученика, так и для его окружения.</a:t>
            </a:r>
          </a:p>
          <a:p>
            <a:r>
              <a:rPr lang="ru-RU" sz="2399" dirty="0"/>
              <a:t>Среда должна помогать строить обучающемуся свою репутацию</a:t>
            </a:r>
          </a:p>
        </p:txBody>
      </p:sp>
    </p:spTree>
    <p:extLst>
      <p:ext uri="{BB962C8B-B14F-4D97-AF65-F5344CB8AC3E}">
        <p14:creationId xmlns:p14="http://schemas.microsoft.com/office/powerpoint/2010/main" val="3107584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Педагогические инструменты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Использование</a:t>
            </a:r>
            <a:r>
              <a:rPr lang="ru-RU" dirty="0"/>
              <a:t> специальных </a:t>
            </a:r>
            <a:r>
              <a:rPr lang="ru-RU" b="1" dirty="0"/>
              <a:t>стратегий обучения</a:t>
            </a:r>
            <a:r>
              <a:rPr lang="ru-RU" dirty="0"/>
              <a:t> (работа с содержанием, разработка индивидуальных программ, модулей, ИОМ, организационных форм)</a:t>
            </a:r>
          </a:p>
          <a:p>
            <a:r>
              <a:rPr lang="ru-RU" dirty="0"/>
              <a:t>Использование </a:t>
            </a:r>
            <a:r>
              <a:rPr lang="ru-RU" b="1" dirty="0"/>
              <a:t>организационных</a:t>
            </a:r>
            <a:r>
              <a:rPr lang="ru-RU" dirty="0"/>
              <a:t> </a:t>
            </a:r>
            <a:r>
              <a:rPr lang="ru-RU" b="1" dirty="0"/>
              <a:t>форм</a:t>
            </a:r>
            <a:r>
              <a:rPr lang="ru-RU" dirty="0"/>
              <a:t> (практики, погружения) и образовательных технологий (смешанное обучение, перевернутый класс)</a:t>
            </a:r>
          </a:p>
          <a:p>
            <a:r>
              <a:rPr lang="ru-RU" dirty="0"/>
              <a:t>Использование </a:t>
            </a:r>
            <a:r>
              <a:rPr lang="ru-RU" b="1" dirty="0"/>
              <a:t>сетевых решений</a:t>
            </a:r>
          </a:p>
          <a:p>
            <a:r>
              <a:rPr lang="ru-RU" b="1" dirty="0"/>
              <a:t>Сопровождение ученика</a:t>
            </a:r>
          </a:p>
        </p:txBody>
      </p:sp>
    </p:spTree>
    <p:extLst>
      <p:ext uri="{BB962C8B-B14F-4D97-AF65-F5344CB8AC3E}">
        <p14:creationId xmlns:p14="http://schemas.microsoft.com/office/powerpoint/2010/main" val="3876108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Стратегии обучения (по </a:t>
            </a:r>
            <a:r>
              <a:rPr lang="ru-RU" dirty="0" err="1"/>
              <a:t>А.Пассову</a:t>
            </a:r>
            <a:r>
              <a:rPr lang="ru-RU" dirty="0"/>
              <a:t>)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u="sng" dirty="0"/>
              <a:t>Ускорение обучения</a:t>
            </a:r>
          </a:p>
          <a:p>
            <a:r>
              <a:rPr lang="ru-RU" dirty="0"/>
              <a:t> Стимулирование одаренных детей на углубленное проникновение в изучаемый материал при более широком его охвате</a:t>
            </a:r>
          </a:p>
          <a:p>
            <a:r>
              <a:rPr lang="ru-RU" dirty="0"/>
              <a:t>Качественно иное, принципиально новое содержание, не являющееся ни продолжением, ни более широким изложением материалов, включаемых в общепринятые учебные программы.</a:t>
            </a:r>
          </a:p>
        </p:txBody>
      </p:sp>
    </p:spTree>
    <p:extLst>
      <p:ext uri="{BB962C8B-B14F-4D97-AF65-F5344CB8AC3E}">
        <p14:creationId xmlns:p14="http://schemas.microsoft.com/office/powerpoint/2010/main" val="2410837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117309" y="76200"/>
            <a:ext cx="10157354" cy="1120552"/>
          </a:xfrm>
        </p:spPr>
        <p:txBody>
          <a:bodyPr>
            <a:normAutofit fontScale="90000"/>
          </a:bodyPr>
          <a:lstStyle/>
          <a:p>
            <a:r>
              <a:rPr lang="ru-RU" dirty="0"/>
              <a:t>Индивидуализация образования через стратегии обучения</a:t>
            </a: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1117309" y="1484784"/>
            <a:ext cx="10157354" cy="5256584"/>
          </a:xfrm>
        </p:spPr>
        <p:txBody>
          <a:bodyPr>
            <a:normAutofit fontScale="77500" lnSpcReduction="20000"/>
          </a:bodyPr>
          <a:lstStyle/>
          <a:p>
            <a:r>
              <a:rPr lang="ru-RU" sz="2600" b="1" u="sng" dirty="0"/>
              <a:t>Стратегия обогащения и расширения </a:t>
            </a:r>
            <a:r>
              <a:rPr lang="ru-RU" sz="2600" dirty="0"/>
              <a:t>– включение в программу более сложных элементов, создание модульных программ или модулей:</a:t>
            </a:r>
          </a:p>
          <a:p>
            <a:pPr>
              <a:buFontTx/>
              <a:buChar char="-"/>
            </a:pPr>
            <a:r>
              <a:rPr lang="ru-RU" sz="2600" dirty="0"/>
              <a:t>изучение широких тем и проблем, что позволяет учитывать интерес одаренных детей к универсальному и общему, их повышенное стремление к обобщению, теоретическую ориентацию и интерес к будущему;</a:t>
            </a:r>
          </a:p>
          <a:p>
            <a:pPr>
              <a:buFontTx/>
              <a:buChar char="-"/>
            </a:pPr>
            <a:r>
              <a:rPr lang="ru-RU" sz="2600" dirty="0"/>
              <a:t>междисциплинарный подход на основе интеграции тем и проблем, относящихся к различным областям знания;</a:t>
            </a:r>
          </a:p>
          <a:p>
            <a:pPr>
              <a:buFontTx/>
              <a:buChar char="-"/>
            </a:pPr>
            <a:r>
              <a:rPr lang="ru-RU" sz="2600" dirty="0"/>
              <a:t>наличие и свободное использование разнообразных источников и способов получения информации (в том числе через компьютерные сети)</a:t>
            </a:r>
          </a:p>
          <a:p>
            <a:pPr>
              <a:buFontTx/>
              <a:buChar char="-"/>
            </a:pPr>
            <a:r>
              <a:rPr lang="ru-RU" sz="2600" dirty="0"/>
              <a:t>качественное изменение самой учебной ситуации и учебного материала вплоть до создания специальных кабинетов с необходимым оборудованием, подготовки специальных учебных пособий, организации полевых исследований, создания «рабочих мест» при лабораториях, музеях и т.п.;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61302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Стратегии обучения</a:t>
            </a: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b="1" u="sng" dirty="0"/>
              <a:t>Интенсификация</a:t>
            </a:r>
            <a:r>
              <a:rPr lang="ru-RU" dirty="0"/>
              <a:t> — стратегия разработки содержания образования, которая предполагает увеличение объема, или, как говорят специалисты, повышение интенсивности обучения. </a:t>
            </a:r>
          </a:p>
          <a:p>
            <a:r>
              <a:rPr lang="ru-RU" b="1" i="1" u="sng" dirty="0"/>
              <a:t>Стратегия «</a:t>
            </a:r>
            <a:r>
              <a:rPr lang="ru-RU" b="1" i="1" u="sng" dirty="0" err="1"/>
              <a:t>проблематизации</a:t>
            </a:r>
            <a:r>
              <a:rPr lang="ru-RU" b="1" i="1" u="sng" dirty="0"/>
              <a:t>»</a:t>
            </a:r>
            <a:r>
              <a:rPr lang="ru-RU" b="1" u="sng" dirty="0"/>
              <a:t> </a:t>
            </a:r>
            <a:r>
              <a:rPr lang="ru-RU" dirty="0"/>
              <a:t>и решения задач</a:t>
            </a:r>
          </a:p>
          <a:p>
            <a:r>
              <a:rPr lang="ru-RU" b="1" i="1" u="sng" dirty="0"/>
              <a:t>Стратегия «вырывания»</a:t>
            </a:r>
            <a:r>
              <a:rPr lang="ru-RU" b="1" u="sng" dirty="0"/>
              <a:t> </a:t>
            </a:r>
          </a:p>
          <a:p>
            <a:pPr marL="0" indent="0">
              <a:buNone/>
            </a:pPr>
            <a:r>
              <a:rPr lang="ru-RU" dirty="0"/>
              <a:t>Предполагает, что определённое время незаурядный ребёнок занимается не в своём обычном классе по традиционней программе, а  в группе таких же детей по особо разработанной программе под руководством специально подготовленного педагога, преподавателя, тренера. </a:t>
            </a:r>
          </a:p>
        </p:txBody>
      </p:sp>
    </p:spTree>
    <p:extLst>
      <p:ext uri="{BB962C8B-B14F-4D97-AF65-F5344CB8AC3E}">
        <p14:creationId xmlns:p14="http://schemas.microsoft.com/office/powerpoint/2010/main" val="3394333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Стратегии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u="sng" dirty="0"/>
              <a:t>Стратегия «погружение»</a:t>
            </a:r>
          </a:p>
          <a:p>
            <a:pPr marL="0" indent="0">
              <a:buNone/>
            </a:pPr>
            <a:r>
              <a:rPr lang="ru-RU" dirty="0"/>
              <a:t>Это углублённое изучение избранного предмета, полное погружение в него, объединение своих интересов с другими и работа под руководством специалистов высокого класса. </a:t>
            </a:r>
          </a:p>
          <a:p>
            <a:pPr marL="0" indent="0">
              <a:buNone/>
            </a:pPr>
            <a:r>
              <a:rPr lang="ru-RU" dirty="0"/>
              <a:t>Стратегия погружения реализуется чаще всего при организации выездных лагерных сборов, проведении тематических профильных смен, заочных школ, сетевых объединений обучающихся (например, коллективный ученик) как на базе школ, так и образовательных организаций дополнительного образования детей, детских оздоровительных лагерей.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39382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Организационные модели обучения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81844" y="2132856"/>
            <a:ext cx="10157354" cy="4470400"/>
          </a:xfrm>
        </p:spPr>
        <p:txBody>
          <a:bodyPr>
            <a:normAutofit/>
          </a:bodyPr>
          <a:lstStyle/>
          <a:p>
            <a:r>
              <a:rPr lang="ru-RU" sz="2800" dirty="0" err="1"/>
              <a:t>Внутриклассная</a:t>
            </a:r>
            <a:r>
              <a:rPr lang="ru-RU" sz="2800" dirty="0"/>
              <a:t> дифференциация</a:t>
            </a:r>
          </a:p>
          <a:p>
            <a:r>
              <a:rPr lang="ru-RU" sz="2800" dirty="0"/>
              <a:t>Опережающее обучение</a:t>
            </a:r>
          </a:p>
          <a:p>
            <a:r>
              <a:rPr lang="ru-RU" sz="2800" dirty="0"/>
              <a:t>Смешанное обучение</a:t>
            </a:r>
          </a:p>
          <a:p>
            <a:r>
              <a:rPr lang="ru-RU" sz="2800" dirty="0"/>
              <a:t>Индивидуальное обучение</a:t>
            </a:r>
          </a:p>
        </p:txBody>
      </p:sp>
    </p:spTree>
    <p:extLst>
      <p:ext uri="{BB962C8B-B14F-4D97-AF65-F5344CB8AC3E}">
        <p14:creationId xmlns:p14="http://schemas.microsoft.com/office/powerpoint/2010/main" val="2862109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Смешанное обучение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i="1" dirty="0"/>
              <a:t>1. </a:t>
            </a:r>
            <a:r>
              <a:rPr lang="ru-RU" i="1" u="sng" dirty="0"/>
              <a:t>Смена рабочих зон</a:t>
            </a:r>
            <a:endParaRPr lang="ru-RU" b="1" u="sng" dirty="0"/>
          </a:p>
          <a:p>
            <a:pPr marL="0" indent="0">
              <a:buNone/>
            </a:pPr>
            <a:r>
              <a:rPr lang="ru-RU" dirty="0"/>
              <a:t>Класс делится на три группы по способности к самостоятельной работе. Организуется 3 зоны обучения</a:t>
            </a:r>
          </a:p>
          <a:p>
            <a:pPr>
              <a:buFontTx/>
              <a:buChar char="-"/>
            </a:pPr>
            <a:r>
              <a:rPr lang="ru-RU" dirty="0"/>
              <a:t>Работа в группе самостоятельно</a:t>
            </a:r>
          </a:p>
          <a:p>
            <a:pPr>
              <a:buFontTx/>
              <a:buChar char="-"/>
            </a:pPr>
            <a:r>
              <a:rPr lang="ru-RU" dirty="0"/>
              <a:t>Работа с учителем</a:t>
            </a:r>
          </a:p>
          <a:p>
            <a:pPr>
              <a:buFontTx/>
              <a:buChar char="-"/>
            </a:pPr>
            <a:r>
              <a:rPr lang="ru-RU" dirty="0"/>
              <a:t>Работа с электронными образовательными ресурсами</a:t>
            </a:r>
          </a:p>
          <a:p>
            <a:pPr marL="0" indent="0">
              <a:buNone/>
            </a:pPr>
            <a:r>
              <a:rPr lang="ru-RU" u="sng" dirty="0"/>
              <a:t>Второй вариант: </a:t>
            </a:r>
            <a:r>
              <a:rPr lang="ru-RU" dirty="0"/>
              <a:t>дифференциация путей решения учебной задачи, предусматривающая общий вклад, единый контроль</a:t>
            </a:r>
          </a:p>
        </p:txBody>
      </p:sp>
    </p:spTree>
    <p:extLst>
      <p:ext uri="{BB962C8B-B14F-4D97-AF65-F5344CB8AC3E}">
        <p14:creationId xmlns:p14="http://schemas.microsoft.com/office/powerpoint/2010/main" val="15855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Перевернутый класс (опережение)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В отличие от традиционной организации уроков, когда большое время в классе отводится на объяснение нового материала, модель «перевёрнутого класса» подразумевает перенесение репродуктивной учебной деятельности на домашнее изучение (видеоуроки, дистанционные учебные материалы)</a:t>
            </a:r>
          </a:p>
          <a:p>
            <a:r>
              <a:rPr lang="ru-RU" dirty="0"/>
              <a:t>Работа в классе посвящается обсуждению изученного, разным видам деятельности, организации индивидуальной и групповой формы работы за счет высвобождения времени от зубрежки теоретического материала.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22533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4294967295"/>
          </p:nvPr>
        </p:nvSpPr>
        <p:spPr>
          <a:xfrm>
            <a:off x="6886500" y="620688"/>
            <a:ext cx="4078189" cy="576064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3600" dirty="0"/>
              <a:t>…Врожденные дарования подобны диким растениям и нуждаются в выращивании с помощью ученых занятий.</a:t>
            </a:r>
            <a:br>
              <a:rPr lang="ru-RU" sz="3600" dirty="0"/>
            </a:br>
            <a:r>
              <a:rPr lang="ru-RU" sz="3600" b="1" dirty="0"/>
              <a:t>Ф. Бэкон</a:t>
            </a:r>
            <a:endParaRPr lang="ru-RU" sz="3600" dirty="0"/>
          </a:p>
        </p:txBody>
      </p:sp>
      <p:pic>
        <p:nvPicPr>
          <p:cNvPr id="1026" name="Picture 2" descr="http://i.ytimg.com/vi/MD78CF3m7YQ/hqdefaul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788" y="332656"/>
            <a:ext cx="5760640" cy="633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3943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Индивидуальный образовательный маршрут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Индивидуальный образовательный маршрут (ИОМ) – это форма организации обучения, основанная на индивидуализации образовательного процесса, способствующая реализации персональных образовательных потребностей, а также возможности создания индивидуального учебного плана (ИУП) и проектирования индивидуальной образовательной программы (ИОП) на фиксированном этапе обучения. </a:t>
            </a:r>
          </a:p>
          <a:p>
            <a:r>
              <a:rPr lang="ru-RU" dirty="0"/>
              <a:t>ИОМ предполагает выбор, фиксируется на уровне ИУП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16206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Индивидуальная образовательная программа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i="1" dirty="0"/>
              <a:t>Переход ученика на индивидуальную образовательную программу</a:t>
            </a:r>
            <a:r>
              <a:rPr lang="ru-RU" dirty="0"/>
              <a:t> происходит по правилам, которые устанавливает учебное заведение. При этом правила должны предусматривать:</a:t>
            </a:r>
          </a:p>
          <a:p>
            <a:pPr lvl="0"/>
            <a:r>
              <a:rPr lang="ru-RU" dirty="0"/>
              <a:t>оценку педагогическим коллективом готовности ученика к переходу на индивидуальную программу;</a:t>
            </a:r>
          </a:p>
          <a:p>
            <a:pPr lvl="0"/>
            <a:r>
              <a:rPr lang="ru-RU" dirty="0"/>
              <a:t>желание ученика перейти на обучение по индивидуальной программе и осознание им ответственности принимаемого решения;</a:t>
            </a:r>
          </a:p>
          <a:p>
            <a:pPr lvl="0"/>
            <a:r>
              <a:rPr lang="ru-RU" dirty="0"/>
              <a:t>согласие родителей.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10277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Организационно-педагогические формы обучения по ИОП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0"/>
            <a:r>
              <a:rPr lang="ru-RU" i="1" u="sng" dirty="0"/>
              <a:t>Занятие в классе</a:t>
            </a:r>
            <a:r>
              <a:rPr lang="ru-RU" dirty="0"/>
              <a:t>. Образовательный маршрут может предполагать изучение одного или нескольких модулей по обычной классно-урочной системе. Наряду с посещением уроков по выбранной теме (модулю) в своем классе, может быть организовано классное обучение в другом классе своей или другой школы.</a:t>
            </a:r>
          </a:p>
          <a:p>
            <a:pPr lvl="0"/>
            <a:r>
              <a:rPr lang="ru-RU" i="1" u="sng" dirty="0"/>
              <a:t>Групповые занятия</a:t>
            </a:r>
            <a:r>
              <a:rPr lang="ru-RU" dirty="0"/>
              <a:t>. Для группы учащихся, перешедших на индивидуальное обучение, может быть организовано групповое выполнение отдельного модуля.</a:t>
            </a:r>
          </a:p>
          <a:p>
            <a:pPr lvl="0"/>
            <a:r>
              <a:rPr lang="ru-RU" i="1" u="sng" dirty="0"/>
              <a:t>Самостоятельное изучение</a:t>
            </a:r>
            <a:r>
              <a:rPr lang="ru-RU" dirty="0"/>
              <a:t>. Являясь основной формой индивидуального обучения, оно может предполагать различный уровень самостоятельности. Для него характерны консультации, которые получает ученик в процессе выполнения заданий.</a:t>
            </a:r>
          </a:p>
          <a:p>
            <a:pPr lvl="0"/>
            <a:r>
              <a:rPr lang="ru-RU" i="1" u="sng" dirty="0"/>
              <a:t>Практика</a:t>
            </a:r>
            <a:r>
              <a:rPr lang="ru-RU" dirty="0"/>
              <a:t>. Важной формой организации индивидуального обучения является практика, которая может проходить в различных организациях и учреждениях культуры, науки, образования, государственном и частном секторе экономики.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21468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/>
              <a:t>Организационные формы</a:t>
            </a:r>
          </a:p>
        </p:txBody>
      </p:sp>
      <p:sp>
        <p:nvSpPr>
          <p:cNvPr id="2457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altLang="ru-RU" dirty="0"/>
              <a:t>Клубы или иные неформальные объединения</a:t>
            </a:r>
          </a:p>
          <a:p>
            <a:r>
              <a:rPr lang="ru-RU" altLang="ru-RU" dirty="0" err="1"/>
              <a:t>Каникулярий</a:t>
            </a:r>
            <a:r>
              <a:rPr lang="ru-RU" altLang="ru-RU" dirty="0"/>
              <a:t>, слет, лагерный сбор</a:t>
            </a:r>
          </a:p>
          <a:p>
            <a:r>
              <a:rPr lang="ru-RU" altLang="ru-RU" dirty="0" err="1"/>
              <a:t>Тьюторство</a:t>
            </a:r>
            <a:endParaRPr lang="ru-RU" altLang="ru-RU" dirty="0"/>
          </a:p>
          <a:p>
            <a:r>
              <a:rPr lang="ru-RU" altLang="ru-RU" dirty="0"/>
              <a:t>Исследовательская деятельность</a:t>
            </a:r>
          </a:p>
          <a:p>
            <a:r>
              <a:rPr lang="ru-RU" altLang="ru-RU" dirty="0"/>
              <a:t>Учебные фирмы</a:t>
            </a:r>
          </a:p>
          <a:p>
            <a:r>
              <a:rPr lang="ru-RU" altLang="ru-RU" dirty="0"/>
              <a:t>Психологические тренинги и группы встреч</a:t>
            </a:r>
          </a:p>
        </p:txBody>
      </p:sp>
    </p:spTree>
    <p:extLst>
      <p:ext uri="{BB962C8B-B14F-4D97-AF65-F5344CB8AC3E}">
        <p14:creationId xmlns:p14="http://schemas.microsoft.com/office/powerpoint/2010/main" val="747934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Что такое сопровождение?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3599" dirty="0"/>
              <a:t>психологическое направление (разрешение проблем развития ребенка) </a:t>
            </a:r>
          </a:p>
          <a:p>
            <a:pPr algn="just"/>
            <a:r>
              <a:rPr lang="ru-RU" sz="3599" dirty="0"/>
              <a:t>педагогическое (совместная деятельность, помощь в достижении успеха)</a:t>
            </a:r>
          </a:p>
        </p:txBody>
      </p:sp>
    </p:spTree>
    <p:extLst>
      <p:ext uri="{BB962C8B-B14F-4D97-AF65-F5344CB8AC3E}">
        <p14:creationId xmlns:p14="http://schemas.microsoft.com/office/powerpoint/2010/main" val="3058985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7309" y="260648"/>
            <a:ext cx="10157354" cy="1008112"/>
          </a:xfrm>
        </p:spPr>
        <p:txBody>
          <a:bodyPr>
            <a:normAutofit fontScale="90000"/>
          </a:bodyPr>
          <a:lstStyle/>
          <a:p>
            <a:r>
              <a:rPr lang="ru-RU" dirty="0"/>
              <a:t>Педагогическое сопровождение (по определению Н. П. </a:t>
            </a:r>
            <a:r>
              <a:rPr lang="ru-RU" dirty="0" err="1"/>
              <a:t>Спириной</a:t>
            </a:r>
            <a:r>
              <a:rPr lang="ru-RU" dirty="0"/>
              <a:t>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7309" y="1701800"/>
            <a:ext cx="10157354" cy="4895552"/>
          </a:xfrm>
        </p:spPr>
        <p:txBody>
          <a:bodyPr>
            <a:normAutofit lnSpcReduction="10000"/>
          </a:bodyPr>
          <a:lstStyle/>
          <a:p>
            <a:pPr lvl="0"/>
            <a:r>
              <a:rPr lang="ru-RU" b="1" i="1" dirty="0"/>
              <a:t>Функция направления</a:t>
            </a:r>
            <a:r>
              <a:rPr lang="ru-RU" dirty="0"/>
              <a:t> – сопровождать вместе с кем-нибудь (спутник, охранник, указатель пути); </a:t>
            </a:r>
          </a:p>
          <a:p>
            <a:pPr lvl="0"/>
            <a:r>
              <a:rPr lang="ru-RU" b="1" i="1" dirty="0"/>
              <a:t>Функция взаимодействия</a:t>
            </a:r>
            <a:r>
              <a:rPr lang="ru-RU" dirty="0"/>
              <a:t> – сопровождать, то есть напутствовать, выражать свое отношение к чему-либо, кому-либо; </a:t>
            </a:r>
          </a:p>
          <a:p>
            <a:pPr lvl="0"/>
            <a:r>
              <a:rPr lang="ru-RU" b="1" i="1" dirty="0"/>
              <a:t>Функция соучастия</a:t>
            </a:r>
            <a:r>
              <a:rPr lang="ru-RU" dirty="0"/>
              <a:t> – принимать одновременное участие в деятельности (музыкальное, жестовое и другое сопровождение); </a:t>
            </a:r>
          </a:p>
          <a:p>
            <a:pPr lvl="0"/>
            <a:r>
              <a:rPr lang="ru-RU" b="1" i="1" dirty="0"/>
              <a:t>Функция стимулирования</a:t>
            </a:r>
            <a:r>
              <a:rPr lang="ru-RU" dirty="0"/>
              <a:t> – дополнять, сопровождать; </a:t>
            </a:r>
          </a:p>
          <a:p>
            <a:pPr lvl="0"/>
            <a:r>
              <a:rPr lang="ru-RU" b="1" i="1" dirty="0"/>
              <a:t>Функция совершенствования</a:t>
            </a:r>
            <a:r>
              <a:rPr lang="ru-RU" dirty="0"/>
              <a:t> – украшать, усиливать действие кого-либо, чего-либо.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32780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Сопровождение (</a:t>
            </a:r>
            <a:r>
              <a:rPr lang="ru-RU" dirty="0" err="1"/>
              <a:t>тьюторство</a:t>
            </a:r>
            <a:r>
              <a:rPr lang="ru-RU" dirty="0"/>
              <a:t>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7309" y="1473200"/>
            <a:ext cx="10157354" cy="5196160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ru-RU" dirty="0"/>
              <a:t>оценка готовности ученика к переходу на индивидуальное обучение;</a:t>
            </a:r>
          </a:p>
          <a:p>
            <a:pPr lvl="0"/>
            <a:r>
              <a:rPr lang="ru-RU" dirty="0"/>
              <a:t>выбор совместно с учеником индивидуального образовательного маршрута;</a:t>
            </a:r>
          </a:p>
          <a:p>
            <a:pPr lvl="0"/>
            <a:r>
              <a:rPr lang="ru-RU" dirty="0"/>
              <a:t>контакты с местами прохождения практики (местами выполнения учебных модулей, расположенных вне школы);</a:t>
            </a:r>
          </a:p>
          <a:p>
            <a:pPr lvl="0"/>
            <a:r>
              <a:rPr lang="ru-RU" dirty="0"/>
              <a:t>регулярные встречи с учеником, обсуждение прохождения индивидуального образовательного маршрута (рекомендуется выделить для таких встреч один час в неделю);</a:t>
            </a:r>
          </a:p>
          <a:p>
            <a:pPr lvl="0"/>
            <a:r>
              <a:rPr lang="ru-RU" dirty="0"/>
              <a:t>корректировка образовательного маршрута;</a:t>
            </a:r>
          </a:p>
          <a:p>
            <a:pPr lvl="0"/>
            <a:r>
              <a:rPr lang="ru-RU" dirty="0"/>
              <a:t>контакты с родителями ученика;</a:t>
            </a:r>
          </a:p>
          <a:p>
            <a:pPr lvl="0"/>
            <a:r>
              <a:rPr lang="ru-RU" dirty="0"/>
              <a:t>оформление результатов аттестации ученика (внесение оценок и другой информации о достижениях в школьную документацию).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01935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Модели сопровождения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2800" i="1" dirty="0"/>
              <a:t>Модель 1. Индивидуализация общего и дополнительного образования на основе проектирования индивидуальных образовательных маршрутов обучающихся, индивидуальных планов и образовательных программ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813965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9836" y="44624"/>
            <a:ext cx="10157354" cy="1660221"/>
          </a:xfrm>
        </p:spPr>
        <p:txBody>
          <a:bodyPr>
            <a:normAutofit fontScale="90000"/>
          </a:bodyPr>
          <a:lstStyle/>
          <a:p>
            <a:br>
              <a:rPr lang="ru-RU" i="1" dirty="0"/>
            </a:br>
            <a:br>
              <a:rPr lang="ru-RU" i="1" dirty="0"/>
            </a:br>
            <a:r>
              <a:rPr lang="ru-RU" i="1" dirty="0"/>
              <a:t>Модель 2. Сопровождение достижений</a:t>
            </a:r>
            <a:br>
              <a:rPr lang="ru-RU" i="1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Целенаправленная работа по подготовке к участия в соревнованиях, олимпиадах, конкурсах</a:t>
            </a:r>
          </a:p>
          <a:p>
            <a:r>
              <a:rPr lang="ru-RU" dirty="0"/>
              <a:t>Одной из форм сопровождения в рамках этой модели становится </a:t>
            </a:r>
            <a:r>
              <a:rPr lang="ru-RU" dirty="0" err="1"/>
              <a:t>тьюторство</a:t>
            </a:r>
            <a:r>
              <a:rPr lang="ru-RU" dirty="0"/>
              <a:t>, к которому могут быть подключены специалисты из разных сфер науки, техники, искусства, молодежных организаций и учреждений культуры</a:t>
            </a:r>
          </a:p>
          <a:p>
            <a:r>
              <a:rPr lang="ru-RU" dirty="0"/>
              <a:t>Государственно-частное партнерство</a:t>
            </a:r>
          </a:p>
        </p:txBody>
      </p:sp>
    </p:spTree>
    <p:extLst>
      <p:ext uri="{BB962C8B-B14F-4D97-AF65-F5344CB8AC3E}">
        <p14:creationId xmlns:p14="http://schemas.microsoft.com/office/powerpoint/2010/main" val="3492632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7828" y="116632"/>
            <a:ext cx="10157354" cy="1716608"/>
          </a:xfrm>
        </p:spPr>
        <p:txBody>
          <a:bodyPr>
            <a:normAutofit fontScale="90000"/>
          </a:bodyPr>
          <a:lstStyle/>
          <a:p>
            <a:r>
              <a:rPr lang="ru-RU" i="1" dirty="0"/>
              <a:t>Модель 3. Сетевая модель сопровождения 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dirty="0"/>
              <a:t>Партнерская</a:t>
            </a:r>
          </a:p>
          <a:p>
            <a:r>
              <a:rPr lang="ru-RU" sz="3200" dirty="0"/>
              <a:t>Донорская</a:t>
            </a:r>
          </a:p>
          <a:p>
            <a:r>
              <a:rPr lang="ru-RU" sz="3200" dirty="0"/>
              <a:t>Сетевая распределенная</a:t>
            </a:r>
          </a:p>
          <a:p>
            <a:r>
              <a:rPr lang="ru-RU" sz="3200" dirty="0"/>
              <a:t>Сетевая событийная</a:t>
            </a:r>
          </a:p>
          <a:p>
            <a:r>
              <a:rPr lang="ru-RU" sz="3200" dirty="0"/>
              <a:t>Сетевая проектная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74426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dirty="0"/>
              <a:t>Талант или одаренность?</a:t>
            </a:r>
          </a:p>
        </p:txBody>
      </p:sp>
      <p:sp>
        <p:nvSpPr>
          <p:cNvPr id="6147" name="Содержимое 2"/>
          <p:cNvSpPr>
            <a:spLocks noGrp="1"/>
          </p:cNvSpPr>
          <p:nvPr>
            <p:ph idx="1"/>
          </p:nvPr>
        </p:nvSpPr>
        <p:spPr>
          <a:xfrm>
            <a:off x="1141115" y="1838359"/>
            <a:ext cx="9903419" cy="3952228"/>
          </a:xfrm>
        </p:spPr>
        <p:txBody>
          <a:bodyPr>
            <a:normAutofit fontScale="92500" lnSpcReduction="20000"/>
          </a:bodyPr>
          <a:lstStyle/>
          <a:p>
            <a:pPr algn="just" eaLnBrk="1" hangingPunct="1">
              <a:lnSpc>
                <a:spcPct val="100000"/>
              </a:lnSpc>
            </a:pPr>
            <a:r>
              <a:rPr lang="ru-RU" altLang="ru-RU" sz="3199" dirty="0"/>
              <a:t>Одаренность как высокий уровень овладения деятельностью относительно других людей или возрастной нормы (способности + труд)</a:t>
            </a:r>
          </a:p>
          <a:p>
            <a:pPr marL="0" indent="0" algn="just">
              <a:lnSpc>
                <a:spcPct val="100000"/>
              </a:lnSpc>
              <a:buNone/>
            </a:pPr>
            <a:endParaRPr lang="ru-RU" altLang="ru-RU" dirty="0"/>
          </a:p>
          <a:p>
            <a:pPr algn="just" eaLnBrk="1" hangingPunct="1">
              <a:lnSpc>
                <a:spcPct val="100000"/>
              </a:lnSpc>
            </a:pPr>
            <a:r>
              <a:rPr lang="ru-RU" altLang="ru-RU" sz="3199" dirty="0"/>
              <a:t>Талант как наивысшая продуктивность деятельности, как способность создавать оригинальные, инновационные продукты, самостоятельное  творчество (</a:t>
            </a:r>
            <a:r>
              <a:rPr lang="ru-RU" altLang="ru-RU" sz="3199" dirty="0" err="1"/>
              <a:t>одаренность+творчество+успех</a:t>
            </a:r>
            <a:r>
              <a:rPr lang="ru-RU" altLang="ru-RU" sz="3199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415334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/>
              <a:t>Сопровождение проектно-исследовательской деятельности и подготовки к олимпиадам (тьютор-наставник)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Дистанционное сопровождение, заочные школы</a:t>
            </a:r>
          </a:p>
          <a:p>
            <a:r>
              <a:rPr lang="ru-RU" dirty="0"/>
              <a:t>Приглашение кадров</a:t>
            </a:r>
          </a:p>
          <a:p>
            <a:r>
              <a:rPr lang="ru-RU" dirty="0"/>
              <a:t>Коллективный ученик</a:t>
            </a:r>
          </a:p>
          <a:p>
            <a:r>
              <a:rPr lang="ru-RU" dirty="0"/>
              <a:t>Сетевое обучение</a:t>
            </a:r>
          </a:p>
          <a:p>
            <a:r>
              <a:rPr lang="ru-RU" dirty="0"/>
              <a:t>Учебно-тренировочные сборы</a:t>
            </a:r>
          </a:p>
          <a:p>
            <a:r>
              <a:rPr lang="ru-RU" dirty="0"/>
              <a:t>Использование ресурсов </a:t>
            </a:r>
            <a:r>
              <a:rPr lang="ru-RU" dirty="0" err="1"/>
              <a:t>доп.образования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96513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Интегративные образовательные практики </a:t>
            </a:r>
            <a:r>
              <a:rPr lang="en-US" dirty="0">
                <a:hlinkClick r:id="rId2"/>
              </a:rPr>
              <a:t>http://iop.sc261.ru/</a:t>
            </a:r>
            <a:r>
              <a:rPr lang="ru-RU" dirty="0"/>
              <a:t>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Основные идеи: нелинейное расписание, пространство формирования метапредметных и личностных результатов, новые подходы к организации практик детей и оценке</a:t>
            </a:r>
          </a:p>
        </p:txBody>
      </p:sp>
    </p:spTree>
    <p:extLst>
      <p:ext uri="{BB962C8B-B14F-4D97-AF65-F5344CB8AC3E}">
        <p14:creationId xmlns:p14="http://schemas.microsoft.com/office/powerpoint/2010/main" val="2823062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489" y="625050"/>
            <a:ext cx="1858479" cy="5006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Скругленный прямоугольник 17"/>
          <p:cNvSpPr/>
          <p:nvPr/>
        </p:nvSpPr>
        <p:spPr>
          <a:xfrm rot="10800000">
            <a:off x="769006" y="1157995"/>
            <a:ext cx="1585599" cy="5006021"/>
          </a:xfrm>
          <a:prstGeom prst="roundRect">
            <a:avLst/>
          </a:prstGeom>
          <a:gradFill>
            <a:gsLst>
              <a:gs pos="0">
                <a:schemeClr val="accent1">
                  <a:tint val="66000"/>
                  <a:satMod val="160000"/>
                  <a:lumMod val="52000"/>
                </a:schemeClr>
              </a:gs>
              <a:gs pos="49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tx1">
                <a:alpha val="5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endParaRPr lang="ru-RU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43892" y="5232852"/>
            <a:ext cx="6399133" cy="413184"/>
          </a:xfrm>
        </p:spPr>
        <p:txBody>
          <a:bodyPr>
            <a:normAutofit/>
          </a:bodyPr>
          <a:lstStyle/>
          <a:p>
            <a:r>
              <a:rPr 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Инновационная образовательная программа</a:t>
            </a:r>
          </a:p>
        </p:txBody>
      </p:sp>
      <p:pic>
        <p:nvPicPr>
          <p:cNvPr id="1026" name="Рисунок 2" descr="http://www.sc261.ru/good_links/logo1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617" y="1270860"/>
            <a:ext cx="1314108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Группа 11"/>
          <p:cNvGrpSpPr/>
          <p:nvPr/>
        </p:nvGrpSpPr>
        <p:grpSpPr>
          <a:xfrm>
            <a:off x="6742316" y="978695"/>
            <a:ext cx="3844519" cy="2450306"/>
            <a:chOff x="5220072" y="161925"/>
            <a:chExt cx="3845520" cy="3267075"/>
          </a:xfrm>
        </p:grpSpPr>
        <p:grpSp>
          <p:nvGrpSpPr>
            <p:cNvPr id="6" name="Группа 5"/>
            <p:cNvGrpSpPr>
              <a:grpSpLocks/>
            </p:cNvGrpSpPr>
            <p:nvPr/>
          </p:nvGrpSpPr>
          <p:grpSpPr>
            <a:xfrm>
              <a:off x="5220072" y="476672"/>
              <a:ext cx="3463946" cy="2952328"/>
              <a:chOff x="0" y="0"/>
              <a:chExt cx="3464417" cy="5396248"/>
            </a:xfrm>
          </p:grpSpPr>
          <p:pic>
            <p:nvPicPr>
              <p:cNvPr id="7" name="Рисунок 6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6200000" flipV="1">
                <a:off x="766294" y="2698124"/>
                <a:ext cx="5344732" cy="51515"/>
              </a:xfrm>
              <a:prstGeom prst="rect">
                <a:avLst/>
              </a:prstGeom>
              <a:noFill/>
              <a:ln>
                <a:noFill/>
              </a:ln>
              <a:effectLst>
                <a:reflection blurRad="6350" stA="50000" endA="300" endPos="90000" dir="5400000" sy="-100000" algn="bl" rotWithShape="0"/>
              </a:effectLst>
            </p:spPr>
          </p:pic>
          <p:pic>
            <p:nvPicPr>
              <p:cNvPr id="8" name="Рисунок 7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3412902" cy="77274"/>
              </a:xfrm>
              <a:prstGeom prst="rect">
                <a:avLst/>
              </a:prstGeom>
              <a:noFill/>
              <a:ln>
                <a:noFill/>
              </a:ln>
              <a:effectLst>
                <a:reflection blurRad="6350" stA="50000" endA="300" endPos="90000" dir="5400000" sy="-100000" algn="bl" rotWithShape="0"/>
              </a:effectLst>
              <a:scene3d>
                <a:camera prst="orthographicFront"/>
                <a:lightRig rig="threePt" dir="t"/>
              </a:scene3d>
              <a:sp3d>
                <a:bevelT/>
              </a:sp3d>
            </p:spPr>
          </p:pic>
        </p:grpSp>
        <p:pic>
          <p:nvPicPr>
            <p:cNvPr id="5" name="Рисунок 4" descr="Картинки по запросу информационно-методические ресурсы"/>
            <p:cNvPicPr/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00392" y="161925"/>
              <a:ext cx="965200" cy="8001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4" name="Прямоугольник 3"/>
          <p:cNvSpPr/>
          <p:nvPr/>
        </p:nvSpPr>
        <p:spPr>
          <a:xfrm>
            <a:off x="3443023" y="1322768"/>
            <a:ext cx="6898755" cy="2735364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r>
              <a:rPr lang="ru-RU" sz="2475" b="1" cap="all" dirty="0">
                <a:ln w="0"/>
                <a:gradFill flip="none">
                  <a:gsLst>
                    <a:gs pos="0">
                      <a:srgbClr val="4F81BD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F81BD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F81BD">
                        <a:shade val="65000"/>
                        <a:satMod val="130000"/>
                      </a:srgbClr>
                    </a:gs>
                    <a:gs pos="92000">
                      <a:srgbClr val="4F81BD">
                        <a:shade val="50000"/>
                        <a:satMod val="120000"/>
                      </a:srgbClr>
                    </a:gs>
                    <a:gs pos="100000">
                      <a:srgbClr val="4F81BD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libri" panose="020F0502020204030204" pitchFamily="34" charset="0"/>
                <a:cs typeface="Times New Roman" panose="02020603050405020304" pitchFamily="18" charset="0"/>
              </a:rPr>
              <a:t>ИНТЕГРАТИВНЫЕ ОБРАЗОВАТЕЛЬНЫЕ ПРАКТИКИ</a:t>
            </a:r>
            <a:br>
              <a:rPr lang="ru-RU" sz="2475" b="1" cap="all" dirty="0">
                <a:ln w="0"/>
                <a:gradFill flip="none">
                  <a:gsLst>
                    <a:gs pos="0">
                      <a:srgbClr val="4F81BD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F81BD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F81BD">
                        <a:shade val="65000"/>
                        <a:satMod val="130000"/>
                      </a:srgbClr>
                    </a:gs>
                    <a:gs pos="92000">
                      <a:srgbClr val="4F81BD">
                        <a:shade val="50000"/>
                        <a:satMod val="120000"/>
                      </a:srgbClr>
                    </a:gs>
                    <a:gs pos="100000">
                      <a:srgbClr val="4F81BD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75" b="1" cap="all" dirty="0">
                <a:ln w="0"/>
                <a:gradFill flip="none">
                  <a:gsLst>
                    <a:gs pos="0">
                      <a:srgbClr val="4F81BD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F81BD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F81BD">
                        <a:shade val="65000"/>
                        <a:satMod val="130000"/>
                      </a:srgbClr>
                    </a:gs>
                    <a:gs pos="92000">
                      <a:srgbClr val="4F81BD">
                        <a:shade val="50000"/>
                        <a:satMod val="120000"/>
                      </a:srgbClr>
                    </a:gs>
                    <a:gs pos="100000">
                      <a:srgbClr val="4F81BD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libri" panose="020F0502020204030204" pitchFamily="34" charset="0"/>
                <a:cs typeface="Times New Roman" panose="02020603050405020304" pitchFamily="18" charset="0"/>
              </a:rPr>
              <a:t>как инструмент</a:t>
            </a:r>
            <a:br>
              <a:rPr lang="ru-RU" sz="2475" b="1" cap="all" dirty="0">
                <a:ln w="0"/>
                <a:gradFill flip="none">
                  <a:gsLst>
                    <a:gs pos="0">
                      <a:srgbClr val="4F81BD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F81BD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F81BD">
                        <a:shade val="65000"/>
                        <a:satMod val="130000"/>
                      </a:srgbClr>
                    </a:gs>
                    <a:gs pos="92000">
                      <a:srgbClr val="4F81BD">
                        <a:shade val="50000"/>
                        <a:satMod val="120000"/>
                      </a:srgbClr>
                    </a:gs>
                    <a:gs pos="100000">
                      <a:srgbClr val="4F81BD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75" b="1" cap="all" dirty="0">
                <a:ln w="0"/>
                <a:gradFill flip="none">
                  <a:gsLst>
                    <a:gs pos="0">
                      <a:srgbClr val="4F81BD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F81BD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F81BD">
                        <a:shade val="65000"/>
                        <a:satMod val="130000"/>
                      </a:srgbClr>
                    </a:gs>
                    <a:gs pos="92000">
                      <a:srgbClr val="4F81BD">
                        <a:shade val="50000"/>
                        <a:satMod val="120000"/>
                      </a:srgbClr>
                    </a:gs>
                    <a:gs pos="100000">
                      <a:srgbClr val="4F81BD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libri" panose="020F0502020204030204" pitchFamily="34" charset="0"/>
                <a:cs typeface="Times New Roman" panose="02020603050405020304" pitchFamily="18" charset="0"/>
              </a:rPr>
              <a:t> создания </a:t>
            </a:r>
            <a:br>
              <a:rPr lang="ru-RU" sz="2475" b="1" cap="all" dirty="0">
                <a:ln w="0"/>
                <a:gradFill flip="none">
                  <a:gsLst>
                    <a:gs pos="0">
                      <a:srgbClr val="4F81BD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F81BD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F81BD">
                        <a:shade val="65000"/>
                        <a:satMod val="130000"/>
                      </a:srgbClr>
                    </a:gs>
                    <a:gs pos="92000">
                      <a:srgbClr val="4F81BD">
                        <a:shade val="50000"/>
                        <a:satMod val="120000"/>
                      </a:srgbClr>
                    </a:gs>
                    <a:gs pos="100000">
                      <a:srgbClr val="4F81BD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75" b="1" cap="all" dirty="0">
                <a:ln w="0"/>
                <a:gradFill flip="none">
                  <a:gsLst>
                    <a:gs pos="0">
                      <a:srgbClr val="4F81BD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F81BD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F81BD">
                        <a:shade val="65000"/>
                        <a:satMod val="130000"/>
                      </a:srgbClr>
                    </a:gs>
                    <a:gs pos="92000">
                      <a:srgbClr val="4F81BD">
                        <a:shade val="50000"/>
                        <a:satMod val="120000"/>
                      </a:srgbClr>
                    </a:gs>
                    <a:gs pos="100000">
                      <a:srgbClr val="4F81BD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libri" panose="020F0502020204030204" pitchFamily="34" charset="0"/>
                <a:cs typeface="Times New Roman" panose="02020603050405020304" pitchFamily="18" charset="0"/>
              </a:rPr>
              <a:t>образовательного пространства </a:t>
            </a:r>
            <a:br>
              <a:rPr lang="ru-RU" sz="2475" b="1" cap="all" dirty="0">
                <a:ln w="0"/>
                <a:gradFill flip="none">
                  <a:gsLst>
                    <a:gs pos="0">
                      <a:srgbClr val="4F81BD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F81BD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F81BD">
                        <a:shade val="65000"/>
                        <a:satMod val="130000"/>
                      </a:srgbClr>
                    </a:gs>
                    <a:gs pos="92000">
                      <a:srgbClr val="4F81BD">
                        <a:shade val="50000"/>
                        <a:satMod val="120000"/>
                      </a:srgbClr>
                    </a:gs>
                    <a:gs pos="100000">
                      <a:srgbClr val="4F81BD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75" b="1" cap="all" dirty="0">
                <a:ln w="0"/>
                <a:gradFill flip="none">
                  <a:gsLst>
                    <a:gs pos="0">
                      <a:srgbClr val="4F81BD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F81BD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F81BD">
                        <a:shade val="65000"/>
                        <a:satMod val="130000"/>
                      </a:srgbClr>
                    </a:gs>
                    <a:gs pos="92000">
                      <a:srgbClr val="4F81BD">
                        <a:shade val="50000"/>
                        <a:satMod val="120000"/>
                      </a:srgbClr>
                    </a:gs>
                    <a:gs pos="100000">
                      <a:srgbClr val="4F81BD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libri" panose="020F0502020204030204" pitchFamily="34" charset="0"/>
                <a:cs typeface="Times New Roman" panose="02020603050405020304" pitchFamily="18" charset="0"/>
              </a:rPr>
              <a:t>формирования </a:t>
            </a:r>
            <a:r>
              <a:rPr lang="ru-RU" sz="2475" b="1" cap="all" dirty="0" err="1">
                <a:ln w="0"/>
                <a:gradFill flip="none">
                  <a:gsLst>
                    <a:gs pos="0">
                      <a:srgbClr val="4F81BD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F81BD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F81BD">
                        <a:shade val="65000"/>
                        <a:satMod val="130000"/>
                      </a:srgbClr>
                    </a:gs>
                    <a:gs pos="92000">
                      <a:srgbClr val="4F81BD">
                        <a:shade val="50000"/>
                        <a:satMod val="120000"/>
                      </a:srgbClr>
                    </a:gs>
                    <a:gs pos="100000">
                      <a:srgbClr val="4F81BD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libri" panose="020F0502020204030204" pitchFamily="34" charset="0"/>
                <a:cs typeface="Times New Roman" panose="02020603050405020304" pitchFamily="18" charset="0"/>
              </a:rPr>
              <a:t>метапредметных</a:t>
            </a:r>
            <a:r>
              <a:rPr lang="ru-RU" sz="2475" b="1" cap="all" dirty="0">
                <a:ln w="0"/>
                <a:gradFill flip="none">
                  <a:gsLst>
                    <a:gs pos="0">
                      <a:srgbClr val="4F81BD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F81BD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F81BD">
                        <a:shade val="65000"/>
                        <a:satMod val="130000"/>
                      </a:srgbClr>
                    </a:gs>
                    <a:gs pos="92000">
                      <a:srgbClr val="4F81BD">
                        <a:shade val="50000"/>
                        <a:satMod val="120000"/>
                      </a:srgbClr>
                    </a:gs>
                    <a:gs pos="100000">
                      <a:srgbClr val="4F81BD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libri" panose="020F0502020204030204" pitchFamily="34" charset="0"/>
                <a:cs typeface="Times New Roman" panose="02020603050405020304" pitchFamily="18" charset="0"/>
              </a:rPr>
              <a:t> результатов обучающихся</a:t>
            </a:r>
            <a:br>
              <a:rPr lang="ru-RU" sz="2475" b="1" cap="all" dirty="0">
                <a:ln w="0"/>
                <a:gradFill flip="none">
                  <a:gsLst>
                    <a:gs pos="0">
                      <a:srgbClr val="4F81BD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F81BD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F81BD">
                        <a:shade val="65000"/>
                        <a:satMod val="130000"/>
                      </a:srgbClr>
                    </a:gs>
                    <a:gs pos="92000">
                      <a:srgbClr val="4F81BD">
                        <a:shade val="50000"/>
                        <a:satMod val="120000"/>
                      </a:srgbClr>
                    </a:gs>
                    <a:gs pos="100000">
                      <a:srgbClr val="4F81BD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75" b="1" cap="all" dirty="0">
                <a:ln w="0"/>
                <a:gradFill flip="none">
                  <a:gsLst>
                    <a:gs pos="0">
                      <a:srgbClr val="4F81BD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F81BD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F81BD">
                        <a:shade val="65000"/>
                        <a:satMod val="130000"/>
                      </a:srgbClr>
                    </a:gs>
                    <a:gs pos="92000">
                      <a:srgbClr val="4F81BD">
                        <a:shade val="50000"/>
                        <a:satMod val="120000"/>
                      </a:srgbClr>
                    </a:gs>
                    <a:gs pos="100000">
                      <a:srgbClr val="4F81BD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libri" panose="020F0502020204030204" pitchFamily="34" charset="0"/>
                <a:cs typeface="Times New Roman" panose="02020603050405020304" pitchFamily="18" charset="0"/>
              </a:rPr>
              <a:t> в основной школе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800" y="2492161"/>
            <a:ext cx="1468010" cy="76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237" y="3337981"/>
            <a:ext cx="1468008" cy="732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882" y="4030207"/>
            <a:ext cx="1506484" cy="745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423" y="4832562"/>
            <a:ext cx="1473876" cy="828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61661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Выноска со стрелкой вправо 14"/>
          <p:cNvSpPr/>
          <p:nvPr/>
        </p:nvSpPr>
        <p:spPr>
          <a:xfrm>
            <a:off x="1703071" y="1916832"/>
            <a:ext cx="4863328" cy="4083918"/>
          </a:xfrm>
          <a:prstGeom prst="rightArrowCallout">
            <a:avLst>
              <a:gd name="adj1" fmla="val 25000"/>
              <a:gd name="adj2" fmla="val 25000"/>
              <a:gd name="adj3" fmla="val 5856"/>
              <a:gd name="adj4" fmla="val 84902"/>
            </a:avLst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endParaRPr lang="ru-RU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3" name="Равнобедренный треугольник 12"/>
          <p:cNvSpPr/>
          <p:nvPr/>
        </p:nvSpPr>
        <p:spPr>
          <a:xfrm>
            <a:off x="6566398" y="1916833"/>
            <a:ext cx="3502394" cy="2638803"/>
          </a:xfrm>
          <a:prstGeom prst="triangle">
            <a:avLst>
              <a:gd name="adj" fmla="val 49379"/>
            </a:avLst>
          </a:prstGeom>
          <a:solidFill>
            <a:schemeClr val="accent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endParaRPr lang="ru-RU" sz="135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4319" y="857251"/>
            <a:ext cx="3870905" cy="46541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102929" y="1160750"/>
            <a:ext cx="5910977" cy="57708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r>
              <a:rPr lang="ru-RU" sz="3300" b="1" cap="all" dirty="0">
                <a:ln w="0"/>
                <a:gradFill flip="none">
                  <a:gsLst>
                    <a:gs pos="0">
                      <a:srgbClr val="4F81BD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F81BD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F81BD">
                        <a:shade val="65000"/>
                        <a:satMod val="130000"/>
                      </a:srgbClr>
                    </a:gs>
                    <a:gs pos="92000">
                      <a:srgbClr val="4F81BD">
                        <a:shade val="50000"/>
                        <a:satMod val="120000"/>
                      </a:srgbClr>
                    </a:gs>
                    <a:gs pos="100000">
                      <a:srgbClr val="4F81BD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libri"/>
              </a:rPr>
              <a:t>Основная идея программы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080084" y="2061210"/>
            <a:ext cx="2716193" cy="30008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none" lIns="68580" tIns="34290" rIns="68580" bIns="3429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ru-RU" sz="1500" b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/>
              </a:rPr>
              <a:t>Идея нелинейного расписания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080083" y="2442085"/>
            <a:ext cx="3624920" cy="53091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lIns="68580" tIns="34290" rIns="68580" bIns="3429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ru-RU" sz="1500" b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/>
              </a:rPr>
              <a:t>Тематическая интеграция существующих организационных форм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080083" y="3266984"/>
            <a:ext cx="3624920" cy="53091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lIns="68580" tIns="34290" rIns="68580" bIns="3429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ru-RU" sz="1500" b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/>
              </a:rPr>
              <a:t>Потенциал проектно-исследовательской деятельности обучающихся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080083" y="4101026"/>
            <a:ext cx="3624920" cy="30008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lIns="68580" tIns="34290" rIns="68580" bIns="3429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ru-RU" sz="1500" b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/>
              </a:rPr>
              <a:t>Педагогические технологии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080083" y="4509121"/>
            <a:ext cx="3624920" cy="53091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lIns="68580" tIns="34290" rIns="68580" bIns="3429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ru-RU" sz="1500" b="1" dirty="0" err="1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/>
              </a:rPr>
              <a:t>Взаимообучение</a:t>
            </a:r>
            <a:r>
              <a:rPr lang="ru-RU" sz="1500" b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/>
              </a:rPr>
              <a:t> в разновозрастных группах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063015" y="5151530"/>
            <a:ext cx="3641989" cy="53091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lIns="68580" tIns="34290" rIns="68580" bIns="3429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ru-RU" sz="1500" b="1" dirty="0" err="1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/>
              </a:rPr>
              <a:t>Взаимодополняемость</a:t>
            </a:r>
            <a:r>
              <a:rPr lang="ru-RU" sz="1500" b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/>
              </a:rPr>
              <a:t> вариативных образовательных практик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001050" y="2870559"/>
            <a:ext cx="2586712" cy="1454244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r>
              <a:rPr lang="ru-RU" sz="1500" b="1" dirty="0">
                <a:ln w="11430"/>
                <a:solidFill>
                  <a:srgbClr val="EEECE1">
                    <a:lumMod val="10000"/>
                  </a:srgbClr>
                </a:solidFill>
                <a:latin typeface="Calibri"/>
              </a:rPr>
              <a:t>Проект</a:t>
            </a:r>
            <a:br>
              <a:rPr lang="ru-RU" sz="1500" b="1" dirty="0">
                <a:ln w="11430"/>
                <a:solidFill>
                  <a:srgbClr val="EEECE1">
                    <a:lumMod val="10000"/>
                  </a:srgbClr>
                </a:solidFill>
                <a:latin typeface="Calibri"/>
              </a:rPr>
            </a:br>
            <a:r>
              <a:rPr lang="ru-RU" sz="1500" b="1" dirty="0">
                <a:ln w="11430"/>
                <a:solidFill>
                  <a:srgbClr val="EEECE1">
                    <a:lumMod val="10000"/>
                  </a:srgbClr>
                </a:solidFill>
                <a:latin typeface="Calibri"/>
              </a:rPr>
              <a:t> интегративной </a:t>
            </a:r>
            <a:br>
              <a:rPr lang="ru-RU" sz="1500" b="1" dirty="0">
                <a:ln w="11430"/>
                <a:solidFill>
                  <a:srgbClr val="EEECE1">
                    <a:lumMod val="10000"/>
                  </a:srgbClr>
                </a:solidFill>
                <a:latin typeface="Calibri"/>
              </a:rPr>
            </a:br>
            <a:r>
              <a:rPr lang="ru-RU" sz="1500" b="1" dirty="0">
                <a:ln w="11430"/>
                <a:solidFill>
                  <a:srgbClr val="EEECE1">
                    <a:lumMod val="10000"/>
                  </a:srgbClr>
                </a:solidFill>
                <a:latin typeface="Calibri"/>
              </a:rPr>
              <a:t>модели </a:t>
            </a:r>
            <a:br>
              <a:rPr lang="ru-RU" sz="1500" b="1" dirty="0">
                <a:ln w="11430"/>
                <a:solidFill>
                  <a:srgbClr val="EEECE1">
                    <a:lumMod val="10000"/>
                  </a:srgbClr>
                </a:solidFill>
                <a:latin typeface="Calibri"/>
              </a:rPr>
            </a:br>
            <a:r>
              <a:rPr lang="ru-RU" sz="1500" b="1" dirty="0">
                <a:ln w="11430"/>
                <a:solidFill>
                  <a:srgbClr val="EEECE1">
                    <a:lumMod val="10000"/>
                  </a:srgbClr>
                </a:solidFill>
                <a:latin typeface="Calibri"/>
              </a:rPr>
              <a:t>обеспечения метапредметных результатов образования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933898" y="4689865"/>
            <a:ext cx="2360508" cy="761747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r>
              <a:rPr lang="ru-RU" sz="15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Calibri"/>
              </a:rPr>
              <a:t>Событийный принцип формирования пространства образования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8110113" y="4795898"/>
            <a:ext cx="2360508" cy="992579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r>
              <a:rPr lang="ru-RU" sz="15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Calibri"/>
              </a:rPr>
              <a:t>Специальные интегративные образовательные практики</a:t>
            </a:r>
          </a:p>
        </p:txBody>
      </p:sp>
    </p:spTree>
    <p:extLst>
      <p:ext uri="{BB962C8B-B14F-4D97-AF65-F5344CB8AC3E}">
        <p14:creationId xmlns:p14="http://schemas.microsoft.com/office/powerpoint/2010/main" val="2324104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4319" y="857252"/>
            <a:ext cx="3870905" cy="46541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161349" y="1160750"/>
            <a:ext cx="5794150" cy="57708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r>
              <a:rPr lang="ru-RU" sz="3300" b="1" cap="all" dirty="0">
                <a:ln w="0"/>
                <a:gradFill flip="none">
                  <a:gsLst>
                    <a:gs pos="0">
                      <a:srgbClr val="4F81BD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F81BD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F81BD">
                        <a:shade val="65000"/>
                        <a:satMod val="130000"/>
                      </a:srgbClr>
                    </a:gs>
                    <a:gs pos="92000">
                      <a:srgbClr val="4F81BD">
                        <a:shade val="50000"/>
                        <a:satMod val="120000"/>
                      </a:srgbClr>
                    </a:gs>
                    <a:gs pos="100000">
                      <a:srgbClr val="4F81BD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libri"/>
              </a:rPr>
              <a:t>Организационное решение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3229620"/>
              </p:ext>
            </p:extLst>
          </p:nvPr>
        </p:nvGraphicFramePr>
        <p:xfrm>
          <a:off x="418993" y="1737829"/>
          <a:ext cx="11020731" cy="4859522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12624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062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731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229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1519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24061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9173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</a:rPr>
                        <a:t> </a:t>
                      </a:r>
                      <a:endParaRPr lang="ru-RU" sz="9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786" marR="6278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</a:rPr>
                        <a:t>5 </a:t>
                      </a:r>
                      <a:r>
                        <a:rPr lang="ru-RU" sz="900" b="1">
                          <a:effectLst/>
                        </a:rPr>
                        <a:t>класс</a:t>
                      </a:r>
                      <a:endParaRPr lang="ru-RU" sz="9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786" marR="6278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</a:rPr>
                        <a:t>6класс</a:t>
                      </a:r>
                      <a:endParaRPr lang="ru-RU" sz="9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786" marR="6278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</a:rPr>
                        <a:t>7класс</a:t>
                      </a:r>
                      <a:endParaRPr lang="ru-RU" sz="9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786" marR="6278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</a:rPr>
                        <a:t>8класс</a:t>
                      </a:r>
                      <a:endParaRPr lang="ru-RU" sz="9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786" marR="6278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</a:rPr>
                        <a:t>9класс</a:t>
                      </a:r>
                      <a:endParaRPr lang="ru-RU" sz="9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786" marR="62786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34003"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</a:rPr>
                        <a:t>День коммуникации</a:t>
                      </a:r>
                      <a:endParaRPr lang="ru-RU" sz="9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786" marR="62786" marT="0" marB="0" vert="vert27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</a:rPr>
                        <a:t>Приобретение опыта коммуникации детей в группе, составленной из учеников разных классов</a:t>
                      </a:r>
                      <a:endParaRPr lang="ru-RU" sz="9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786" marR="6278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</a:rPr>
                        <a:t>Расширение опыта в решении моральных проблем на основе личностного выбора</a:t>
                      </a:r>
                      <a:endParaRPr lang="ru-RU" sz="9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786" marR="6278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</a:rPr>
                        <a:t>Серия мастер-классов (представленных учащимися)  в группах по интересам «Мои увлечения»</a:t>
                      </a:r>
                      <a:endParaRPr lang="ru-RU" sz="9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786" marR="6278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</a:rPr>
                        <a:t>Приобретение опыта взаимодействия со взрослыми (уроки -интервью)</a:t>
                      </a:r>
                      <a:endParaRPr lang="ru-RU" sz="9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786" marR="6278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</a:rPr>
                        <a:t>Приобретение опыта участия в социально значимой деятельности (в роли организатора тренингов, игр для младших учеников)</a:t>
                      </a:r>
                      <a:endParaRPr lang="ru-RU" sz="9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786" marR="62786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13290"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</a:rPr>
                        <a:t>День исследователя</a:t>
                      </a:r>
                      <a:endParaRPr lang="ru-RU" sz="9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786" marR="62786" marT="0" marB="0" vert="vert27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</a:rPr>
                        <a:t>Приобретение опыта публичного выступления в виде короткого устного сообщения</a:t>
                      </a:r>
                      <a:endParaRPr lang="ru-RU" sz="9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786" marR="6278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</a:rPr>
                        <a:t>Приобретение опыта публичного выступления в виде устного сообщения с электронной презентацией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</a:rPr>
                        <a:t> </a:t>
                      </a:r>
                      <a:endParaRPr lang="ru-RU" sz="9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786" marR="6278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</a:rPr>
                        <a:t>Приобретение опыта публичного выступления в виде стендового доклада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</a:rPr>
                        <a:t> </a:t>
                      </a:r>
                      <a:endParaRPr lang="ru-RU" sz="9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786" marR="6278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</a:rPr>
                        <a:t>Приобретение опыта рецензирования проекта другого ученика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</a:rPr>
                        <a:t> </a:t>
                      </a:r>
                      <a:endParaRPr lang="ru-RU" sz="9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786" marR="6278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</a:rPr>
                        <a:t>Приобретение опыта публичной защиты  собственного проекта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</a:rPr>
                        <a:t> </a:t>
                      </a:r>
                      <a:endParaRPr lang="ru-RU" sz="9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786" marR="62786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20494"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</a:rPr>
                        <a:t>День образовательного путешествия «Я и мой город»</a:t>
                      </a:r>
                      <a:endParaRPr lang="ru-RU" sz="9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786" marR="62786" marT="0" marB="0" vert="vert27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</a:rPr>
                        <a:t>Групповые путешествия по заданному маршруту «Я и мой район». Участие в создании группового макета</a:t>
                      </a:r>
                      <a:endParaRPr lang="ru-RU" sz="9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786" marR="6278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</a:rPr>
                        <a:t>Групповые путешествия по заданному маршруту «Петербург культурный»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</a:rPr>
                        <a:t>Участие в подготовке инсценированного представления</a:t>
                      </a:r>
                      <a:endParaRPr lang="ru-RU" sz="9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786" marR="6278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</a:rPr>
                        <a:t>Групповые путешествия по заданному маршруту «Петербург общественный»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</a:rPr>
                        <a:t>Участие в дебатах </a:t>
                      </a:r>
                      <a:endParaRPr lang="ru-RU" sz="9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786" marR="6278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</a:rPr>
                        <a:t>Групповые путешествия по выбранному маршруту «Петербург научный»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</a:rPr>
                        <a:t>Участие в конференции</a:t>
                      </a:r>
                      <a:endParaRPr lang="ru-RU" sz="9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786" marR="6278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</a:rPr>
                        <a:t>Групповые путешествия по исследовательскому маршруту «Петербург промышленный».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</a:rPr>
                        <a:t>Участие в подготовке выставки</a:t>
                      </a:r>
                      <a:endParaRPr lang="ru-RU" sz="9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786" marR="62786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66230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612" y="274638"/>
            <a:ext cx="8229600" cy="706090"/>
          </a:xfrm>
        </p:spPr>
        <p:txBody>
          <a:bodyPr>
            <a:normAutofit/>
          </a:bodyPr>
          <a:lstStyle/>
          <a:p>
            <a:pPr algn="ctr"/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Всероссийская олимпиада школьников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21803" y="1052737"/>
            <a:ext cx="11567021" cy="5688631"/>
          </a:xfrm>
        </p:spPr>
        <p:txBody>
          <a:bodyPr>
            <a:normAutofit fontScale="70000" lnSpcReduction="20000"/>
          </a:bodyPr>
          <a:lstStyle/>
          <a:p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Информационный портал Всероссийской олимпиады школьников</a:t>
            </a:r>
            <a:endParaRPr lang="ru-RU" sz="2600" u="sng" dirty="0">
              <a:latin typeface="Times New Roman" pitchFamily="18" charset="0"/>
              <a:ea typeface="+mj-ea"/>
              <a:cs typeface="Times New Roman" pitchFamily="18" charset="0"/>
              <a:hlinkClick r:id="rId2"/>
            </a:endParaRPr>
          </a:p>
          <a:p>
            <a:pPr algn="ctr">
              <a:buNone/>
            </a:pPr>
            <a:r>
              <a:rPr lang="en-US" sz="2600" u="sng" dirty="0">
                <a:latin typeface="Times New Roman" pitchFamily="18" charset="0"/>
                <a:ea typeface="+mj-ea"/>
                <a:cs typeface="Times New Roman" pitchFamily="18" charset="0"/>
                <a:hlinkClick r:id="rId3"/>
              </a:rPr>
              <a:t>http://www.rosolymp.ru/</a:t>
            </a:r>
            <a:r>
              <a:rPr lang="ru-RU" sz="2600" u="sng" dirty="0"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ru-RU" sz="2600" i="1" dirty="0">
                <a:latin typeface="Times New Roman" pitchFamily="18" charset="0"/>
                <a:cs typeface="Times New Roman" pitchFamily="18" charset="0"/>
              </a:rPr>
              <a:t>Приказ Министерства образования и науки Российской Федерации от 18 ноября 2013 г. N 1252 г. Москва "Об утверждении Порядка проведения всероссийской олимпиады школьников» с изменениями на 17.03.2015,  17.12.2015</a:t>
            </a:r>
          </a:p>
          <a:p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Центр олимпиад Санкт-Петербурга</a:t>
            </a:r>
          </a:p>
          <a:p>
            <a:pPr algn="ctr">
              <a:buNone/>
            </a:pPr>
            <a:r>
              <a:rPr lang="en-US" sz="2600" dirty="0">
                <a:hlinkClick r:id="rId4"/>
              </a:rPr>
              <a:t>http://www.anichkov.ru/page/olimp/</a:t>
            </a:r>
            <a:r>
              <a:rPr lang="ru-RU" sz="2600" dirty="0"/>
              <a:t> </a:t>
            </a:r>
          </a:p>
          <a:p>
            <a:pPr>
              <a:buNone/>
            </a:pPr>
            <a:r>
              <a:rPr lang="ru-RU" sz="2600" i="1" dirty="0">
                <a:latin typeface="Times New Roman" pitchFamily="18" charset="0"/>
                <a:cs typeface="Times New Roman" pitchFamily="18" charset="0"/>
              </a:rPr>
              <a:t>организация и проведение всероссийских, региональных олимпиад и олимпиад Российского союза ректоров  в Санкт-Петербурге</a:t>
            </a:r>
          </a:p>
          <a:p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Методический сайт всероссийской олимпиады школьников</a:t>
            </a:r>
          </a:p>
          <a:p>
            <a:pPr algn="ctr">
              <a:buNone/>
            </a:pPr>
            <a:r>
              <a:rPr lang="en-US" sz="2600" dirty="0">
                <a:hlinkClick r:id="rId5"/>
              </a:rPr>
              <a:t>http://olymp.apkpro.ru/</a:t>
            </a:r>
            <a:r>
              <a:rPr lang="ru-RU" sz="2600" dirty="0"/>
              <a:t> </a:t>
            </a:r>
          </a:p>
          <a:p>
            <a:pPr>
              <a:buNone/>
            </a:pPr>
            <a:r>
              <a:rPr lang="ru-RU" sz="2600" dirty="0"/>
              <a:t>Серия </a:t>
            </a:r>
            <a:r>
              <a:rPr lang="ru-RU" sz="2600" dirty="0" err="1"/>
              <a:t>вебинаров</a:t>
            </a:r>
            <a:r>
              <a:rPr lang="ru-RU" sz="2600" dirty="0"/>
              <a:t> (</a:t>
            </a:r>
            <a:r>
              <a:rPr lang="ru-RU" sz="2600" dirty="0" err="1"/>
              <a:t>видеолекций</a:t>
            </a:r>
            <a:r>
              <a:rPr lang="ru-RU" sz="2600" dirty="0"/>
              <a:t>) по организации и проведению школьного и районного этапов,  методические рекомендации</a:t>
            </a:r>
          </a:p>
          <a:p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Перечень олимпиад школьников и их уровней на 2016-2017 учебный год, приказ </a:t>
            </a:r>
            <a:r>
              <a:rPr lang="ru-RU" sz="2600" dirty="0" err="1">
                <a:latin typeface="Times New Roman" pitchFamily="18" charset="0"/>
                <a:cs typeface="Times New Roman" pitchFamily="18" charset="0"/>
              </a:rPr>
              <a:t>Минобрнауки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 №1118 от 30.08.2016</a:t>
            </a:r>
            <a:endParaRPr lang="ru-RU" sz="2600" b="1" dirty="0"/>
          </a:p>
          <a:p>
            <a:pPr>
              <a:buNone/>
            </a:pPr>
            <a:endParaRPr lang="ru-RU" sz="2000" b="1" dirty="0"/>
          </a:p>
          <a:p>
            <a:pPr>
              <a:buNone/>
            </a:pPr>
            <a:endParaRPr lang="ru-RU" sz="2000" u="sng" dirty="0"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>
              <a:buNone/>
            </a:pPr>
            <a:endParaRPr lang="ru-RU" sz="2000" u="sng" dirty="0"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>
              <a:buNone/>
            </a:pPr>
            <a:endParaRPr lang="ru-RU" sz="2000" u="sng" dirty="0"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>
              <a:buNone/>
            </a:pPr>
            <a:endParaRPr lang="ru-RU" sz="2000" u="sng" dirty="0">
              <a:latin typeface="Times New Roman" pitchFamily="18" charset="0"/>
              <a:ea typeface="+mj-ea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96341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 l="13555" t="8485" r="15052" b="13751"/>
          <a:stretch>
            <a:fillRect/>
          </a:stretch>
        </p:blipFill>
        <p:spPr bwMode="auto">
          <a:xfrm>
            <a:off x="1629916" y="548680"/>
            <a:ext cx="8856984" cy="5424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181621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 l="12645" t="9205" r="14123" b="4540"/>
          <a:stretch>
            <a:fillRect/>
          </a:stretch>
        </p:blipFill>
        <p:spPr bwMode="auto">
          <a:xfrm>
            <a:off x="261764" y="0"/>
            <a:ext cx="1173730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100370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9956" y="-99392"/>
            <a:ext cx="8229600" cy="4680520"/>
          </a:xfrm>
        </p:spPr>
        <p:txBody>
          <a:bodyPr>
            <a:normAutofit/>
          </a:bodyPr>
          <a:lstStyle/>
          <a:p>
            <a:pPr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Курсы для подготовки к олимпиадам (подготовка к олимпиадам с председателями, членами жюри и тренерами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топовых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олимпиад страны)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2200" dirty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Центр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онлайн-обучения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Фоксфорд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»</a:t>
            </a:r>
            <a:br>
              <a:rPr lang="ru-RU" sz="2400" dirty="0"/>
            </a:br>
            <a:r>
              <a:rPr lang="en-US" sz="2400" dirty="0">
                <a:hlinkClick r:id="rId2"/>
              </a:rPr>
              <a:t>http://foxford.ru/kpk</a:t>
            </a:r>
            <a:r>
              <a:rPr lang="ru-RU" sz="2400" dirty="0"/>
              <a:t>  </a:t>
            </a:r>
            <a:br>
              <a:rPr lang="ru-RU" sz="2400" dirty="0"/>
            </a:br>
            <a:br>
              <a:rPr lang="ru-RU" sz="2400" dirty="0"/>
            </a:br>
            <a:br>
              <a:rPr lang="ru-RU" sz="2400" dirty="0"/>
            </a:br>
            <a:br>
              <a:rPr lang="ru-RU" sz="2400" dirty="0"/>
            </a:br>
            <a:br>
              <a:rPr lang="ru-RU" sz="2400" dirty="0"/>
            </a:br>
            <a:br>
              <a:rPr lang="ru-RU" sz="2400" dirty="0"/>
            </a:br>
            <a:br>
              <a:rPr lang="ru-RU" sz="2400" dirty="0"/>
            </a:br>
            <a:br>
              <a:rPr lang="ru-RU" sz="2400" dirty="0"/>
            </a:br>
            <a:br>
              <a:rPr lang="ru-RU" sz="2400" dirty="0"/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 l="11895" t="11438" r="15605" b="6250"/>
          <a:stretch>
            <a:fillRect/>
          </a:stretch>
        </p:blipFill>
        <p:spPr bwMode="auto">
          <a:xfrm>
            <a:off x="261764" y="2060849"/>
            <a:ext cx="11521280" cy="4797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1131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27212" y="908720"/>
            <a:ext cx="7467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Видео-занятия </a:t>
            </a:r>
            <a:br>
              <a:rPr lang="ru-RU" sz="2200" dirty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Центр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онлайн-обучения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Фоксфорд</a:t>
            </a:r>
            <a:br>
              <a:rPr lang="ru-RU" sz="2200" dirty="0">
                <a:latin typeface="Times New Roman" pitchFamily="18" charset="0"/>
                <a:cs typeface="Times New Roman" pitchFamily="18" charset="0"/>
              </a:rPr>
            </a:br>
            <a:br>
              <a:rPr lang="ru-RU" dirty="0"/>
            </a:br>
            <a:r>
              <a:rPr lang="en-US" dirty="0"/>
              <a:t> </a:t>
            </a:r>
            <a:r>
              <a:rPr lang="en-US" sz="2200" dirty="0">
                <a:latin typeface="Times New Roman" pitchFamily="18" charset="0"/>
                <a:cs typeface="Times New Roman" pitchFamily="18" charset="0"/>
                <a:hlinkClick r:id="rId2"/>
              </a:rPr>
              <a:t>https://www.youtube.com/user/MADreval/videos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 t="9100" r="1505" b="5145"/>
          <a:stretch>
            <a:fillRect/>
          </a:stretch>
        </p:blipFill>
        <p:spPr bwMode="auto">
          <a:xfrm>
            <a:off x="405780" y="2075960"/>
            <a:ext cx="11593288" cy="4737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8835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Правомерно ли использовать термин «одаренные дети»?</a:t>
            </a:r>
          </a:p>
        </p:txBody>
      </p:sp>
      <p:sp>
        <p:nvSpPr>
          <p:cNvPr id="13" name="Объект 1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ru-RU" sz="3199" dirty="0"/>
              <a:t>Концепция одаренности предлагает выделять таких детей на основе наблюдаемых достижений</a:t>
            </a:r>
          </a:p>
          <a:p>
            <a:pPr>
              <a:lnSpc>
                <a:spcPct val="110000"/>
              </a:lnSpc>
            </a:pPr>
            <a:r>
              <a:rPr lang="ru-RU" sz="3199" dirty="0"/>
              <a:t>Научные концепции выделяют </a:t>
            </a:r>
            <a:r>
              <a:rPr lang="ru-RU" sz="3199" dirty="0" err="1"/>
              <a:t>потребностно</a:t>
            </a:r>
            <a:r>
              <a:rPr lang="ru-RU" sz="3199" dirty="0"/>
              <a:t>-мотивационную сферу</a:t>
            </a:r>
          </a:p>
          <a:p>
            <a:pPr>
              <a:lnSpc>
                <a:spcPct val="110000"/>
              </a:lnSpc>
            </a:pPr>
            <a:r>
              <a:rPr lang="ru-RU" sz="3199" dirty="0"/>
              <a:t>Психологи предпочитают говорить о признаках одаренности</a:t>
            </a:r>
          </a:p>
        </p:txBody>
      </p:sp>
    </p:spTree>
    <p:extLst>
      <p:ext uri="{BB962C8B-B14F-4D97-AF65-F5344CB8AC3E}">
        <p14:creationId xmlns:p14="http://schemas.microsoft.com/office/powerpoint/2010/main" val="2598279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612" y="562670"/>
            <a:ext cx="8229600" cy="149817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Бесплатные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онлайн-курсы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повышения квалификации для</a:t>
            </a:r>
            <a:br>
              <a:rPr lang="ru-RU" sz="2200" dirty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учителей (подготовка к олимпиадам)</a:t>
            </a:r>
            <a:br>
              <a:rPr lang="ru-RU" sz="2200" dirty="0">
                <a:latin typeface="Times New Roman" pitchFamily="18" charset="0"/>
                <a:cs typeface="Times New Roman" pitchFamily="18" charset="0"/>
              </a:rPr>
            </a:br>
            <a:br>
              <a:rPr lang="ru-RU" sz="2200" dirty="0">
                <a:latin typeface="Times New Roman" pitchFamily="18" charset="0"/>
                <a:cs typeface="Times New Roman" pitchFamily="18" charset="0"/>
              </a:rPr>
            </a:b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>
                <a:latin typeface="Times New Roman" pitchFamily="18" charset="0"/>
                <a:cs typeface="Times New Roman" pitchFamily="18" charset="0"/>
                <a:hlinkClick r:id="rId2"/>
              </a:rPr>
              <a:t>https://www.lektorium.tv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dirty="0"/>
            </a:br>
            <a:endParaRPr lang="ru-RU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 l="1697" t="8587" r="1697" b="8681"/>
          <a:stretch>
            <a:fillRect/>
          </a:stretch>
        </p:blipFill>
        <p:spPr bwMode="auto">
          <a:xfrm>
            <a:off x="333771" y="1628800"/>
            <a:ext cx="11855053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667786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Универсариум</a:t>
            </a:r>
            <a:r>
              <a:rPr lang="ru-RU" dirty="0"/>
              <a:t> </a:t>
            </a:r>
            <a:r>
              <a:rPr lang="en-US" dirty="0"/>
              <a:t>http://universarium.org/</a:t>
            </a:r>
            <a:endParaRPr lang="ru-RU" dirty="0"/>
          </a:p>
        </p:txBody>
      </p:sp>
      <p:pic>
        <p:nvPicPr>
          <p:cNvPr id="1026" name="Picture 2" descr="http://skrinshoter.ru/p/160117/CajIpv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1844" y="1473200"/>
            <a:ext cx="10225135" cy="5124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5243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 rot="535683">
            <a:off x="1005100" y="4311651"/>
            <a:ext cx="9600774" cy="1049235"/>
          </a:xfrm>
        </p:spPr>
        <p:txBody>
          <a:bodyPr>
            <a:normAutofit/>
          </a:bodyPr>
          <a:lstStyle/>
          <a:p>
            <a:r>
              <a:rPr lang="ru-RU" sz="2000" dirty="0"/>
              <a:t>Выдающиеся личности формируются не посредством красивых речей, а собственным трудом и его результатами. </a:t>
            </a:r>
            <a:r>
              <a:rPr lang="ru-RU" sz="2000" u="sng" dirty="0">
                <a:hlinkClick r:id="rId2"/>
              </a:rPr>
              <a:t>А. Эйнштейн</a:t>
            </a:r>
            <a:endParaRPr lang="ru-RU" sz="2000" dirty="0"/>
          </a:p>
        </p:txBody>
      </p:sp>
      <p:sp>
        <p:nvSpPr>
          <p:cNvPr id="5" name="Прямоугольник 4"/>
          <p:cNvSpPr/>
          <p:nvPr/>
        </p:nvSpPr>
        <p:spPr>
          <a:xfrm rot="20962065">
            <a:off x="1798279" y="1867848"/>
            <a:ext cx="6094413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rgbClr val="2B2B2B"/>
                </a:solidFill>
                <a:latin typeface="Marck Script"/>
              </a:rPr>
              <a:t>Большой талант требует большого трудолюбия. </a:t>
            </a:r>
            <a:r>
              <a:rPr lang="ru-RU" dirty="0">
                <a:solidFill>
                  <a:srgbClr val="2B2B2B"/>
                </a:solidFill>
                <a:latin typeface="Marck Script"/>
                <a:hlinkClick r:id="rId3"/>
              </a:rPr>
              <a:t>П. И. Чайковский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 rot="21413640">
            <a:off x="4650799" y="264437"/>
            <a:ext cx="74389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Нельзя чему-нибудь научить человека, можно только помочь ему обнаружить это внутри себя. </a:t>
            </a:r>
            <a:r>
              <a:rPr lang="ru-RU" i="1" dirty="0">
                <a:solidFill>
                  <a:srgbClr val="FF0000"/>
                </a:solidFill>
                <a:latin typeface="Times New Roman" panose="02020603050405020304" pitchFamily="18" charset="0"/>
              </a:rPr>
              <a:t>Г. Галилей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 rot="21381751">
            <a:off x="6600036" y="2521038"/>
            <a:ext cx="6094413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Гении не падают с неба, они должны иметь возможность образоваться и развиться.</a:t>
            </a:r>
            <a:br>
              <a:rPr lang="ru-RU" dirty="0"/>
            </a:br>
            <a:r>
              <a:rPr lang="ru-RU" dirty="0">
                <a:solidFill>
                  <a:srgbClr val="FF0000"/>
                </a:solidFill>
                <a:latin typeface="Arial" panose="020B0604020202020204" pitchFamily="34" charset="0"/>
              </a:rPr>
              <a:t>А. Бебель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9483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</a:t>
            </a:r>
            <a:r>
              <a:rPr lang="ru-RU" dirty="0"/>
              <a:t> анализ (что уже есть и каковы возможности улучшения)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68354550"/>
              </p:ext>
            </p:extLst>
          </p:nvPr>
        </p:nvGraphicFramePr>
        <p:xfrm>
          <a:off x="1341884" y="1988840"/>
          <a:ext cx="9361040" cy="4680520"/>
        </p:xfrm>
        <a:graphic>
          <a:graphicData uri="http://schemas.openxmlformats.org/drawingml/2006/table">
            <a:tbl>
              <a:tblPr firstRow="1" firstCol="1" bandRow="1"/>
              <a:tblGrid>
                <a:gridCol w="4680020">
                  <a:extLst>
                    <a:ext uri="{9D8B030D-6E8A-4147-A177-3AD203B41FA5}">
                      <a16:colId xmlns:a16="http://schemas.microsoft.com/office/drawing/2014/main" val="229300166"/>
                    </a:ext>
                  </a:extLst>
                </a:gridCol>
                <a:gridCol w="4681020">
                  <a:extLst>
                    <a:ext uri="{9D8B030D-6E8A-4147-A177-3AD203B41FA5}">
                      <a16:colId xmlns:a16="http://schemas.microsoft.com/office/drawing/2014/main" val="2864560601"/>
                    </a:ext>
                  </a:extLst>
                </a:gridCol>
              </a:tblGrid>
              <a:tr h="2037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 </a:t>
                      </a: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сильные стороны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692" marR="626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</a:t>
                      </a: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слабые стороны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692" marR="626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0758821"/>
                  </a:ext>
                </a:extLst>
              </a:tr>
              <a:tr h="203190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692" marR="626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692" marR="626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0495196"/>
                  </a:ext>
                </a:extLst>
              </a:tr>
              <a:tr h="2037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</a:t>
                      </a: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возможности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692" marR="626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угрозы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692" marR="626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9972917"/>
                  </a:ext>
                </a:extLst>
              </a:tr>
              <a:tr h="22411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692" marR="626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692" marR="626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32638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5952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lh5.googleusercontent.com/-HXIsAmpNpZ0/VE4hzViJbHI/AAAAAAAABs0/_LSRz1tRmeU/s912/%D0%A0%D1%99%D0%A0%D1%95%D0%A0%D1%98%D0%A0%D1%98%D0%A1%D1%93%D0%A0%D0%85%D0%A0%D1%91%D0%A0%D1%94%D0%A0%C2%B0%D0%A1%E2%80%9A%D0%A0%D1%91%D0%A0%D0%86%D0%A0%D0%85%D0%A1%E2%80%B9%D0%A0%C2%B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764" y="188640"/>
            <a:ext cx="11593288" cy="6552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4740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Ученые об одаренности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err="1"/>
              <a:t>К.К.Платонов</a:t>
            </a:r>
            <a:r>
              <a:rPr lang="ru-RU" dirty="0"/>
              <a:t>: «одаренность — это генетически обусловленный компонент способностей, развивающийся в соответствующей деятельности или деградирующий при ее отсутствии»</a:t>
            </a:r>
          </a:p>
          <a:p>
            <a:pPr marL="0" indent="0">
              <a:buNone/>
            </a:pPr>
            <a:r>
              <a:rPr lang="ru-RU" dirty="0" err="1"/>
              <a:t>Н.С.Лейтес</a:t>
            </a:r>
            <a:r>
              <a:rPr lang="ru-RU" dirty="0"/>
              <a:t> (виды одаренных детей):</a:t>
            </a:r>
          </a:p>
          <a:p>
            <a:pPr marL="0" indent="0">
              <a:buNone/>
            </a:pPr>
            <a:r>
              <a:rPr lang="ru-RU" dirty="0"/>
              <a:t>- дети с высоким «IQ»;</a:t>
            </a:r>
          </a:p>
          <a:p>
            <a:pPr marL="0" indent="0">
              <a:buNone/>
            </a:pPr>
            <a:r>
              <a:rPr lang="ru-RU" dirty="0"/>
              <a:t>- дети, достигшие выдающихся успехов в каком-либо виде деятельности;</a:t>
            </a:r>
          </a:p>
          <a:p>
            <a:pPr marL="0" indent="0">
              <a:buNone/>
            </a:pPr>
            <a:r>
              <a:rPr lang="ru-RU" dirty="0"/>
              <a:t>- дети с высокой креативностью (способностью к творчеству)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09735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/>
              <a:t>Основные закономерности</a:t>
            </a:r>
          </a:p>
        </p:txBody>
      </p:sp>
      <p:sp>
        <p:nvSpPr>
          <p:cNvPr id="8195" name="Содержимое 2"/>
          <p:cNvSpPr>
            <a:spLocks noGrp="1"/>
          </p:cNvSpPr>
          <p:nvPr>
            <p:ph idx="1"/>
          </p:nvPr>
        </p:nvSpPr>
        <p:spPr>
          <a:xfrm>
            <a:off x="914161" y="2313722"/>
            <a:ext cx="10284321" cy="3811738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100000"/>
              </a:lnSpc>
            </a:pPr>
            <a:r>
              <a:rPr lang="ru-RU" altLang="ru-RU" sz="2799" dirty="0"/>
              <a:t>Потенциальная одаренность присуща многим детям, тогда как актуальную одаренность может демонстрировать незначительная часть детей. </a:t>
            </a:r>
          </a:p>
          <a:p>
            <a:pPr marL="0" indent="0">
              <a:lnSpc>
                <a:spcPct val="100000"/>
              </a:lnSpc>
              <a:buNone/>
            </a:pPr>
            <a:endParaRPr lang="ru-RU" altLang="ru-RU" sz="2799" dirty="0"/>
          </a:p>
          <a:p>
            <a:pPr eaLnBrk="1" hangingPunct="1">
              <a:lnSpc>
                <a:spcPct val="100000"/>
              </a:lnSpc>
            </a:pPr>
            <a:r>
              <a:rPr lang="ru-RU" altLang="ru-RU" sz="2799" dirty="0"/>
              <a:t>Существует множество видов и форм одаренности, поскольку психические возможности ребенка чрезвычайно пластичны на разных этапах его возрастного развития.</a:t>
            </a:r>
          </a:p>
          <a:p>
            <a:pPr eaLnBrk="1" hangingPunct="1"/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303181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1451201" y="565235"/>
            <a:ext cx="9600774" cy="1048962"/>
          </a:xfrm>
        </p:spPr>
        <p:txBody>
          <a:bodyPr/>
          <a:lstStyle/>
          <a:p>
            <a:pPr eaLnBrk="1" hangingPunct="1"/>
            <a:r>
              <a:rPr lang="ru-RU" altLang="ru-RU" dirty="0"/>
              <a:t>Скрытая одаренность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10000"/>
          </a:bodyPr>
          <a:lstStyle/>
          <a:p>
            <a:pPr>
              <a:lnSpc>
                <a:spcPct val="110000"/>
              </a:lnSpc>
              <a:defRPr/>
            </a:pPr>
            <a:r>
              <a:rPr lang="ru-RU" sz="2799" dirty="0"/>
              <a:t>Неравномерность темпа психического развития</a:t>
            </a:r>
          </a:p>
          <a:p>
            <a:pPr>
              <a:lnSpc>
                <a:spcPct val="110000"/>
              </a:lnSpc>
              <a:defRPr/>
            </a:pPr>
            <a:r>
              <a:rPr lang="ru-RU" sz="2799" dirty="0"/>
              <a:t>Темп развития одаренности (возрастной, индивидуальный)</a:t>
            </a:r>
          </a:p>
          <a:p>
            <a:pPr>
              <a:lnSpc>
                <a:spcPct val="110000"/>
              </a:lnSpc>
              <a:defRPr/>
            </a:pPr>
            <a:r>
              <a:rPr lang="ru-RU" sz="2799" dirty="0"/>
              <a:t>Одаренность и личностные особенности</a:t>
            </a:r>
          </a:p>
          <a:p>
            <a:pPr>
              <a:lnSpc>
                <a:spcPct val="110000"/>
              </a:lnSpc>
              <a:defRPr/>
            </a:pPr>
            <a:r>
              <a:rPr lang="ru-RU" sz="2799" dirty="0"/>
              <a:t>Одаренность и социальные факторы</a:t>
            </a:r>
          </a:p>
          <a:p>
            <a:pPr>
              <a:lnSpc>
                <a:spcPct val="110000"/>
              </a:lnSpc>
              <a:buNone/>
              <a:defRPr/>
            </a:pPr>
            <a:r>
              <a:rPr lang="ru-RU" sz="2799" u="sng" dirty="0"/>
              <a:t>Вывод:</a:t>
            </a:r>
            <a:r>
              <a:rPr lang="ru-RU" sz="2799" dirty="0"/>
              <a:t> следует учитывать особенности взаимодействия ребенка как со взрослыми, так и со сверстниками, а также принцип неравномерного развития психики.</a:t>
            </a:r>
          </a:p>
          <a:p>
            <a:pPr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6732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/>
              <a:t>Виды одаренности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89756" y="1772816"/>
            <a:ext cx="11999069" cy="4652963"/>
          </a:xfrm>
        </p:spPr>
        <p:txBody>
          <a:bodyPr rtlCol="0">
            <a:normAutofit/>
          </a:bodyPr>
          <a:lstStyle/>
          <a:p>
            <a:pPr>
              <a:buNone/>
              <a:defRPr/>
            </a:pPr>
            <a:r>
              <a:rPr lang="en-US" dirty="0"/>
              <a:t>1) </a:t>
            </a:r>
            <a:r>
              <a:rPr lang="en-US" dirty="0" err="1"/>
              <a:t>Общая</a:t>
            </a:r>
            <a:r>
              <a:rPr lang="en-US" dirty="0"/>
              <a:t> </a:t>
            </a:r>
            <a:r>
              <a:rPr lang="en-US" dirty="0" err="1"/>
              <a:t>одаренность</a:t>
            </a:r>
            <a:r>
              <a:rPr lang="en-US" dirty="0"/>
              <a:t>, </a:t>
            </a:r>
            <a:r>
              <a:rPr lang="en-US" dirty="0" err="1"/>
              <a:t>базирующаяся</a:t>
            </a:r>
            <a:r>
              <a:rPr lang="en-US" dirty="0"/>
              <a:t> </a:t>
            </a:r>
            <a:r>
              <a:rPr lang="en-US" dirty="0" err="1"/>
              <a:t>на</a:t>
            </a:r>
            <a:r>
              <a:rPr lang="en-US" dirty="0"/>
              <a:t> </a:t>
            </a:r>
            <a:r>
              <a:rPr lang="en-US" dirty="0" err="1"/>
              <a:t>высоком</a:t>
            </a:r>
            <a:r>
              <a:rPr lang="en-US" dirty="0"/>
              <a:t> </a:t>
            </a:r>
            <a:r>
              <a:rPr lang="en-US" dirty="0" err="1"/>
              <a:t>уровне</a:t>
            </a:r>
            <a:r>
              <a:rPr lang="en-US" dirty="0"/>
              <a:t> </a:t>
            </a:r>
            <a:r>
              <a:rPr lang="en-US" dirty="0" err="1"/>
              <a:t>развития</a:t>
            </a:r>
            <a:r>
              <a:rPr lang="en-US" dirty="0"/>
              <a:t> </a:t>
            </a:r>
            <a:r>
              <a:rPr lang="en-US" dirty="0" err="1"/>
              <a:t>высших</a:t>
            </a:r>
            <a:r>
              <a:rPr lang="en-US" dirty="0"/>
              <a:t> </a:t>
            </a:r>
            <a:r>
              <a:rPr lang="en-US" dirty="0" err="1"/>
              <a:t>психических</a:t>
            </a:r>
            <a:r>
              <a:rPr lang="en-US" dirty="0"/>
              <a:t> </a:t>
            </a:r>
            <a:r>
              <a:rPr lang="en-US" dirty="0" err="1"/>
              <a:t>функций</a:t>
            </a:r>
            <a:r>
              <a:rPr lang="en-US" dirty="0"/>
              <a:t>, </a:t>
            </a:r>
            <a:r>
              <a:rPr lang="en-US" dirty="0" err="1"/>
              <a:t>отвечающая</a:t>
            </a:r>
            <a:r>
              <a:rPr lang="en-US" dirty="0"/>
              <a:t> </a:t>
            </a:r>
            <a:r>
              <a:rPr lang="en-US" dirty="0" err="1"/>
              <a:t>за</a:t>
            </a:r>
            <a:r>
              <a:rPr lang="en-US" dirty="0"/>
              <a:t> </a:t>
            </a:r>
            <a:r>
              <a:rPr lang="en-US" dirty="0" err="1"/>
              <a:t>успешность</a:t>
            </a:r>
            <a:r>
              <a:rPr lang="en-US" dirty="0"/>
              <a:t> </a:t>
            </a:r>
            <a:r>
              <a:rPr lang="en-US" dirty="0" err="1"/>
              <a:t>обучения</a:t>
            </a:r>
            <a:r>
              <a:rPr lang="en-US" dirty="0"/>
              <a:t> (</a:t>
            </a:r>
            <a:r>
              <a:rPr lang="en-US" b="1" dirty="0" err="1"/>
              <a:t>обучаемость</a:t>
            </a:r>
            <a:r>
              <a:rPr lang="en-US" b="1" dirty="0"/>
              <a:t>)</a:t>
            </a:r>
            <a:r>
              <a:rPr lang="en-US" dirty="0"/>
              <a:t>; </a:t>
            </a:r>
            <a:endParaRPr lang="ru-RU" dirty="0"/>
          </a:p>
          <a:p>
            <a:pPr>
              <a:buNone/>
              <a:defRPr/>
            </a:pPr>
            <a:r>
              <a:rPr lang="en-US" dirty="0"/>
              <a:t>2) </a:t>
            </a:r>
            <a:r>
              <a:rPr lang="en-US" dirty="0" err="1"/>
              <a:t>Интеллектуальная</a:t>
            </a:r>
            <a:r>
              <a:rPr lang="en-US" dirty="0"/>
              <a:t> </a:t>
            </a:r>
            <a:r>
              <a:rPr lang="en-US" dirty="0" err="1"/>
              <a:t>одаренность</a:t>
            </a:r>
            <a:r>
              <a:rPr lang="en-US" dirty="0"/>
              <a:t>, </a:t>
            </a:r>
            <a:r>
              <a:rPr lang="en-US" dirty="0" err="1"/>
              <a:t>отвечающая</a:t>
            </a:r>
            <a:r>
              <a:rPr lang="en-US" dirty="0"/>
              <a:t> </a:t>
            </a:r>
            <a:r>
              <a:rPr lang="en-US" dirty="0" err="1"/>
              <a:t>за</a:t>
            </a:r>
            <a:r>
              <a:rPr lang="en-US" dirty="0"/>
              <a:t> </a:t>
            </a:r>
            <a:r>
              <a:rPr lang="en-US" dirty="0" err="1"/>
              <a:t>преобразование</a:t>
            </a:r>
            <a:r>
              <a:rPr lang="en-US" dirty="0"/>
              <a:t> </a:t>
            </a:r>
            <a:r>
              <a:rPr lang="en-US" dirty="0" err="1"/>
              <a:t>опыта</a:t>
            </a:r>
            <a:r>
              <a:rPr lang="ru-RU" dirty="0"/>
              <a:t> (</a:t>
            </a:r>
            <a:r>
              <a:rPr lang="ru-RU" b="1" dirty="0"/>
              <a:t>гибкость, мобильность, способность к переносу</a:t>
            </a:r>
            <a:r>
              <a:rPr lang="ru-RU" dirty="0"/>
              <a:t>)</a:t>
            </a:r>
            <a:r>
              <a:rPr lang="en-US" dirty="0"/>
              <a:t>; </a:t>
            </a:r>
            <a:endParaRPr lang="ru-RU" dirty="0"/>
          </a:p>
          <a:p>
            <a:pPr>
              <a:buNone/>
              <a:defRPr/>
            </a:pPr>
            <a:r>
              <a:rPr lang="en-US" dirty="0"/>
              <a:t>3) </a:t>
            </a:r>
            <a:r>
              <a:rPr lang="en-US" dirty="0" err="1"/>
              <a:t>Творческая</a:t>
            </a:r>
            <a:r>
              <a:rPr lang="en-US" dirty="0"/>
              <a:t> </a:t>
            </a:r>
            <a:r>
              <a:rPr lang="en-US" dirty="0" err="1"/>
              <a:t>одаренность</a:t>
            </a:r>
            <a:r>
              <a:rPr lang="en-US" dirty="0"/>
              <a:t>, </a:t>
            </a:r>
            <a:r>
              <a:rPr lang="en-US" dirty="0" err="1"/>
              <a:t>проявляющаяся</a:t>
            </a:r>
            <a:r>
              <a:rPr lang="en-US" dirty="0"/>
              <a:t> в </a:t>
            </a:r>
            <a:r>
              <a:rPr lang="en-US" dirty="0" err="1"/>
              <a:t>возможностях</a:t>
            </a:r>
            <a:r>
              <a:rPr lang="en-US" dirty="0"/>
              <a:t> </a:t>
            </a:r>
            <a:r>
              <a:rPr lang="en-US" dirty="0" err="1"/>
              <a:t>расширения</a:t>
            </a:r>
            <a:r>
              <a:rPr lang="en-US" dirty="0"/>
              <a:t> </a:t>
            </a:r>
            <a:r>
              <a:rPr lang="en-US" dirty="0" err="1"/>
              <a:t>опыта</a:t>
            </a:r>
            <a:r>
              <a:rPr lang="en-US" dirty="0"/>
              <a:t>, </a:t>
            </a:r>
            <a:r>
              <a:rPr lang="en-US" dirty="0" err="1"/>
              <a:t>его</a:t>
            </a:r>
            <a:r>
              <a:rPr lang="en-US" dirty="0"/>
              <a:t> </a:t>
            </a:r>
            <a:r>
              <a:rPr lang="en-US" dirty="0" err="1"/>
              <a:t>трансформацию</a:t>
            </a:r>
            <a:r>
              <a:rPr lang="en-US" dirty="0"/>
              <a:t>, </a:t>
            </a:r>
            <a:r>
              <a:rPr lang="en-US" dirty="0" err="1"/>
              <a:t>выход</a:t>
            </a:r>
            <a:r>
              <a:rPr lang="en-US" dirty="0"/>
              <a:t> </a:t>
            </a:r>
            <a:r>
              <a:rPr lang="en-US" dirty="0" err="1"/>
              <a:t>за</a:t>
            </a:r>
            <a:r>
              <a:rPr lang="en-US" dirty="0"/>
              <a:t> </a:t>
            </a:r>
            <a:r>
              <a:rPr lang="en-US" dirty="0" err="1"/>
              <a:t>пределы</a:t>
            </a:r>
            <a:r>
              <a:rPr lang="en-US" dirty="0"/>
              <a:t> </a:t>
            </a:r>
            <a:r>
              <a:rPr lang="en-US" dirty="0" err="1"/>
              <a:t>известного</a:t>
            </a:r>
            <a:r>
              <a:rPr lang="ru-RU" dirty="0"/>
              <a:t> (</a:t>
            </a:r>
            <a:r>
              <a:rPr lang="ru-RU" b="1" dirty="0"/>
              <a:t>продуктивность</a:t>
            </a:r>
            <a:r>
              <a:rPr lang="ru-RU" dirty="0"/>
              <a:t>)</a:t>
            </a:r>
            <a:r>
              <a:rPr lang="en-US" dirty="0"/>
              <a:t>. </a:t>
            </a:r>
            <a:endParaRPr lang="ru-RU" dirty="0"/>
          </a:p>
          <a:p>
            <a:pPr>
              <a:buNone/>
              <a:defRPr/>
            </a:pPr>
            <a:r>
              <a:rPr lang="ru-RU" dirty="0"/>
              <a:t>4) Специальная одаренность (признанная </a:t>
            </a:r>
            <a:r>
              <a:rPr lang="ru-RU" b="1" dirty="0"/>
              <a:t>успешность в деятельности</a:t>
            </a:r>
            <a:r>
              <a:rPr lang="ru-RU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895177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 чем мы работаем в школе?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defRPr/>
            </a:pPr>
            <a:r>
              <a:rPr lang="ru-RU" sz="2399" dirty="0"/>
              <a:t>Школа ориентирована на умственную одаренность учащихся, проявление которой имеет возрастную специфику (</a:t>
            </a:r>
            <a:r>
              <a:rPr lang="ru-RU" sz="2399" dirty="0" err="1"/>
              <a:t>сензитивные</a:t>
            </a:r>
            <a:r>
              <a:rPr lang="ru-RU" sz="2399" dirty="0"/>
              <a:t> периоды), обусловлено разными темпами индивидуального развития (</a:t>
            </a:r>
            <a:r>
              <a:rPr lang="ru-RU" sz="2399" dirty="0" err="1"/>
              <a:t>гетерохронность</a:t>
            </a:r>
            <a:r>
              <a:rPr lang="ru-RU" sz="2399" dirty="0"/>
              <a:t> развития), напрямую связана с личностными особенностями.</a:t>
            </a:r>
          </a:p>
          <a:p>
            <a:pPr algn="just">
              <a:defRPr/>
            </a:pPr>
            <a:r>
              <a:rPr lang="ru-RU" sz="2399" dirty="0"/>
              <a:t>Роль социальных условий, в которых развивается ребенок, требует создания специализированных методов выявления одаренности и развивающих условий для ее проявления и формирования.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87961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Книги в формате 16 x 9">
  <a:themeElements>
    <a:clrScheme name="Books_16x9">
      <a:dk1>
        <a:srgbClr val="374C81"/>
      </a:dk1>
      <a:lt1>
        <a:srgbClr val="FFFFFF"/>
      </a:lt1>
      <a:dk2>
        <a:srgbClr val="000000"/>
      </a:dk2>
      <a:lt2>
        <a:srgbClr val="EDE5DF"/>
      </a:lt2>
      <a:accent1>
        <a:srgbClr val="414E77"/>
      </a:accent1>
      <a:accent2>
        <a:srgbClr val="70AAC4"/>
      </a:accent2>
      <a:accent3>
        <a:srgbClr val="8B6A94"/>
      </a:accent3>
      <a:accent4>
        <a:srgbClr val="61A796"/>
      </a:accent4>
      <a:accent5>
        <a:srgbClr val="4E5798"/>
      </a:accent5>
      <a:accent6>
        <a:srgbClr val="7E5C5C"/>
      </a:accent6>
      <a:hlink>
        <a:srgbClr val="0070C0"/>
      </a:hlink>
      <a:folHlink>
        <a:srgbClr val="7030A0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80000" r="-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30000" t="30000" r="7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9412013_TF02787940_TF02787940.potx" id="{BDCEC835-C025-45C0-8AD5-9D778732CF6A}" vid="{4E9A813A-BC9F-4772-8185-0F17D630CF68}"/>
    </a:ext>
  </a:extLst>
</a:theme>
</file>

<file path=ppt/theme/theme2.xml><?xml version="1.0" encoding="utf-8"?>
<a:theme xmlns:a="http://schemas.openxmlformats.org/drawingml/2006/main" name="Тема Office">
  <a:themeElements>
    <a:clrScheme name="Books16x9">
      <a:dk1>
        <a:srgbClr val="374C81"/>
      </a:dk1>
      <a:lt1>
        <a:srgbClr val="FFFFFF"/>
      </a:lt1>
      <a:dk2>
        <a:srgbClr val="000000"/>
      </a:dk2>
      <a:lt2>
        <a:srgbClr val="EDE5DF"/>
      </a:lt2>
      <a:accent1>
        <a:srgbClr val="414E77"/>
      </a:accent1>
      <a:accent2>
        <a:srgbClr val="70AAC4"/>
      </a:accent2>
      <a:accent3>
        <a:srgbClr val="8B6A94"/>
      </a:accent3>
      <a:accent4>
        <a:srgbClr val="61A796"/>
      </a:accent4>
      <a:accent5>
        <a:srgbClr val="4E5798"/>
      </a:accent5>
      <a:accent6>
        <a:srgbClr val="7E5C5C"/>
      </a:accent6>
      <a:hlink>
        <a:srgbClr val="0070C0"/>
      </a:hlink>
      <a:folHlink>
        <a:srgbClr val="7030A0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80000" r="-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30000" t="30000" r="70000" b="10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Books16x9">
      <a:dk1>
        <a:srgbClr val="374C81"/>
      </a:dk1>
      <a:lt1>
        <a:srgbClr val="FFFFFF"/>
      </a:lt1>
      <a:dk2>
        <a:srgbClr val="000000"/>
      </a:dk2>
      <a:lt2>
        <a:srgbClr val="EDE5DF"/>
      </a:lt2>
      <a:accent1>
        <a:srgbClr val="414E77"/>
      </a:accent1>
      <a:accent2>
        <a:srgbClr val="70AAC4"/>
      </a:accent2>
      <a:accent3>
        <a:srgbClr val="8B6A94"/>
      </a:accent3>
      <a:accent4>
        <a:srgbClr val="61A796"/>
      </a:accent4>
      <a:accent5>
        <a:srgbClr val="4E5798"/>
      </a:accent5>
      <a:accent6>
        <a:srgbClr val="7E5C5C"/>
      </a:accent6>
      <a:hlink>
        <a:srgbClr val="0070C0"/>
      </a:hlink>
      <a:folHlink>
        <a:srgbClr val="7030A0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80000" r="-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30000" t="30000" r="70000" b="10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6EDDDB5EE6D98C44930B742096920B300400F5B6D36B3EF94B4E9A635CDF2A18F5B8" ma:contentTypeVersion="72" ma:contentTypeDescription="Create a new document." ma:contentTypeScope="" ma:versionID="a23e56308344d904b51738559c3d67c9">
  <xsd:schema xmlns:xsd="http://www.w3.org/2001/XMLSchema" xmlns:xs="http://www.w3.org/2001/XMLSchema" xmlns:p="http://schemas.microsoft.com/office/2006/metadata/properties" xmlns:ns2="4873beb7-5857-4685-be1f-d57550cc96cc" targetNamespace="http://schemas.microsoft.com/office/2006/metadata/properties" ma:root="true" ma:fieldsID="cd0908cc4600e77bf5da051303e00c8d" ns2:_="">
    <xsd:import namespace="4873beb7-5857-4685-be1f-d57550cc96cc"/>
    <xsd:element name="properties">
      <xsd:complexType>
        <xsd:sequence>
          <xsd:element name="documentManagement">
            <xsd:complexType>
              <xsd:all>
                <xsd:element ref="ns2:AcquiredFrom" minOccurs="0"/>
                <xsd:element ref="ns2:UACurrentWords" minOccurs="0"/>
                <xsd:element ref="ns2:TPApplication" minOccurs="0"/>
                <xsd:element ref="ns2:ApprovalLog" minOccurs="0"/>
                <xsd:element ref="ns2:ApprovalStatus" minOccurs="0"/>
                <xsd:element ref="ns2:AssetStart" minOccurs="0"/>
                <xsd:element ref="ns2:AssetExpire" minOccurs="0"/>
                <xsd:element ref="ns2:AssetId" minOccurs="0"/>
                <xsd:element ref="ns2:IsSearchable" minOccurs="0"/>
                <xsd:element ref="ns2:AssetType" minOccurs="0"/>
                <xsd:element ref="ns2:APAuthor" minOccurs="0"/>
                <xsd:element ref="ns2:AverageRating" minOccurs="0"/>
                <xsd:element ref="ns2:BlockPublish" minOccurs="0"/>
                <xsd:element ref="ns2:BugNumber" minOccurs="0"/>
                <xsd:element ref="ns2:CampaignTagsTaxHTField0" minOccurs="0"/>
                <xsd:element ref="ns2:TPClientViewer" minOccurs="0"/>
                <xsd:element ref="ns2:ClipArtFilename" minOccurs="0"/>
                <xsd:element ref="ns2:TPCommandLine" minOccurs="0"/>
                <xsd:element ref="ns2:TPComponent" minOccurs="0"/>
                <xsd:element ref="ns2:ContentItem" minOccurs="0"/>
                <xsd:element ref="ns2:CrawlForDependencies" minOccurs="0"/>
                <xsd:element ref="ns2:CSXHash" minOccurs="0"/>
                <xsd:element ref="ns2:CSXSubmissionMarket" minOccurs="0"/>
                <xsd:element ref="ns2:CSXUpdate" minOccurs="0"/>
                <xsd:element ref="ns2:IntlLangReviewDate" minOccurs="0"/>
                <xsd:element ref="ns2:IsDeleted" minOccurs="0"/>
                <xsd:element ref="ns2:APDescription" minOccurs="0"/>
                <xsd:element ref="ns2:DirectSourceMarket" minOccurs="0"/>
                <xsd:element ref="ns2:Downloads" minOccurs="0"/>
                <xsd:element ref="ns2:DSATActionTaken" minOccurs="0"/>
                <xsd:element ref="ns2:APEditor" minOccurs="0"/>
                <xsd:element ref="ns2:EditorialStatus" minOccurs="0"/>
                <xsd:element ref="ns2:EditorialTags" minOccurs="0"/>
                <xsd:element ref="ns2:TPExecutable" minOccurs="0"/>
                <xsd:element ref="ns2:FeatureTagsTaxHTField0" minOccurs="0"/>
                <xsd:element ref="ns2:TPFriendlyName" minOccurs="0"/>
                <xsd:element ref="ns2:FriendlyTitle" minOccurs="0"/>
                <xsd:element ref="ns2:PrimaryImageGen" minOccurs="0"/>
                <xsd:element ref="ns2:HandoffToMSDN" minOccurs="0"/>
                <xsd:element ref="ns2:InProjectListLookup" minOccurs="0"/>
                <xsd:element ref="ns2:TPInstallLocation" minOccurs="0"/>
                <xsd:element ref="ns2:InternalTagsTaxHTField0" minOccurs="0"/>
                <xsd:element ref="ns2:IntlLangReview" minOccurs="0"/>
                <xsd:element ref="ns2:IntlLangReviewer" minOccurs="0"/>
                <xsd:element ref="ns2:MarketSpecific" minOccurs="0"/>
                <xsd:element ref="ns2:LastCompleteVersionLookup" minOccurs="0"/>
                <xsd:element ref="ns2:LastHandOff" minOccurs="0"/>
                <xsd:element ref="ns2:LastModifiedDateTime" minOccurs="0"/>
                <xsd:element ref="ns2:LastPreviewErrorLookup" minOccurs="0"/>
                <xsd:element ref="ns2:LastPreviewResultLookup" minOccurs="0"/>
                <xsd:element ref="ns2:LastPreviewAttemptDateLookup" minOccurs="0"/>
                <xsd:element ref="ns2:LastPreviewedByLookup" minOccurs="0"/>
                <xsd:element ref="ns2:LastPreviewTimeLookup" minOccurs="0"/>
                <xsd:element ref="ns2:LastPreviewVersionLookup" minOccurs="0"/>
                <xsd:element ref="ns2:LastPublishErrorLookup" minOccurs="0"/>
                <xsd:element ref="ns2:LastPublishResultLookup" minOccurs="0"/>
                <xsd:element ref="ns2:LastPublishAttemptDateLookup" minOccurs="0"/>
                <xsd:element ref="ns2:LastPublishedByLookup" minOccurs="0"/>
                <xsd:element ref="ns2:LastPublishTimeLookup" minOccurs="0"/>
                <xsd:element ref="ns2:LastPublishVersionLookup" minOccurs="0"/>
                <xsd:element ref="ns2:TPLaunchHelpLinkType" minOccurs="0"/>
                <xsd:element ref="ns2:LegacyData" minOccurs="0"/>
                <xsd:element ref="ns2:TPLaunchHelpLink" minOccurs="0"/>
                <xsd:element ref="ns2:LocComments" minOccurs="0"/>
                <xsd:element ref="ns2:LocLastLocAttemptVersionLookup" minOccurs="0"/>
                <xsd:element ref="ns2:LocLastLocAttemptVersionTypeLookup" minOccurs="0"/>
                <xsd:element ref="ns2:LocManualTestRequired" minOccurs="0"/>
                <xsd:element ref="ns2:LocMarketGroupTiers2" minOccurs="0"/>
                <xsd:element ref="ns2:LocNewPublishedVersionLookup" minOccurs="0"/>
                <xsd:element ref="ns2:LocOverallHandbackStatusLookup" minOccurs="0"/>
                <xsd:element ref="ns2:LocOverallLocStatusLookup" minOccurs="0"/>
                <xsd:element ref="ns2:LocOverallPreviewStatusLookup" minOccurs="0"/>
                <xsd:element ref="ns2:LocOverallPublishStatusLookup" minOccurs="0"/>
                <xsd:element ref="ns2:IntlLocPriority" minOccurs="0"/>
                <xsd:element ref="ns2:LocProcessedForHandoffsLookup" minOccurs="0"/>
                <xsd:element ref="ns2:LocProcessedForMarketsLookup" minOccurs="0"/>
                <xsd:element ref="ns2:LocPublishedDependentAssetsLookup" minOccurs="0"/>
                <xsd:element ref="ns2:LocPublishedLinkedAssetsLookup" minOccurs="0"/>
                <xsd:element ref="ns2:LocRecommendedHandoff" minOccurs="0"/>
                <xsd:element ref="ns2:LocalizationTagsTaxHTField0" minOccurs="0"/>
                <xsd:element ref="ns2:MachineTranslated" minOccurs="0"/>
                <xsd:element ref="ns2:Manager" minOccurs="0"/>
                <xsd:element ref="ns2:Markets" minOccurs="0"/>
                <xsd:element ref="ns2:Milestone" minOccurs="0"/>
                <xsd:element ref="ns2:TPNamespace" minOccurs="0"/>
                <xsd:element ref="ns2:NumericId" minOccurs="0"/>
                <xsd:element ref="ns2:NumOfRatingsLookup" minOccurs="0"/>
                <xsd:element ref="ns2:OOCacheId" minOccurs="0"/>
                <xsd:element ref="ns2:OpenTemplate" minOccurs="0"/>
                <xsd:element ref="ns2:OriginAsset" minOccurs="0"/>
                <xsd:element ref="ns2:OriginalRelease" minOccurs="0"/>
                <xsd:element ref="ns2:OriginalSourceMarket" minOccurs="0"/>
                <xsd:element ref="ns2:OutputCachingOn" minOccurs="0"/>
                <xsd:element ref="ns2:ParentAssetId" minOccurs="0"/>
                <xsd:element ref="ns2:PlannedPubDate" minOccurs="0"/>
                <xsd:element ref="ns2:PolicheckWords" minOccurs="0"/>
                <xsd:element ref="ns2:BusinessGroup" minOccurs="0"/>
                <xsd:element ref="ns2:UAProjectedTotalWords" minOccurs="0"/>
                <xsd:element ref="ns2:Provider" minOccurs="0"/>
                <xsd:element ref="ns2:Providers" minOccurs="0"/>
                <xsd:element ref="ns2:PublishStatusLookup" minOccurs="0"/>
                <xsd:element ref="ns2:PublishTargets" minOccurs="0"/>
                <xsd:element ref="ns2:RecommendationsModifier" minOccurs="0"/>
                <xsd:element ref="ns2:ArtSampleDocs" minOccurs="0"/>
                <xsd:element ref="ns2:ScenarioTagsTaxHTField0" minOccurs="0"/>
                <xsd:element ref="ns2:ShowIn" minOccurs="0"/>
                <xsd:element ref="ns2:SourceTitle" minOccurs="0"/>
                <xsd:element ref="ns2:CSXSubmissionDate" minOccurs="0"/>
                <xsd:element ref="ns2:SubmitterId" minOccurs="0"/>
                <xsd:element ref="ns2:TaxCatchAll" minOccurs="0"/>
                <xsd:element ref="ns2:TaxCatchAllLabel" minOccurs="0"/>
                <xsd:element ref="ns2:TemplateStatus" minOccurs="0"/>
                <xsd:element ref="ns2:TemplateTemplateType" minOccurs="0"/>
                <xsd:element ref="ns2:ThumbnailAssetId" minOccurs="0"/>
                <xsd:element ref="ns2:TimesCloned" minOccurs="0"/>
                <xsd:element ref="ns2:TrustLevel" minOccurs="0"/>
                <xsd:element ref="ns2:UALocComments" minOccurs="0"/>
                <xsd:element ref="ns2:UALocRecommendation" minOccurs="0"/>
                <xsd:element ref="ns2:UANotes" minOccurs="0"/>
                <xsd:element ref="ns2:TPAppVersion" minOccurs="0"/>
                <xsd:element ref="ns2:Vote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73beb7-5857-4685-be1f-d57550cc96cc" elementFormDefault="qualified">
    <xsd:import namespace="http://schemas.microsoft.com/office/2006/documentManagement/types"/>
    <xsd:import namespace="http://schemas.microsoft.com/office/infopath/2007/PartnerControls"/>
    <xsd:element name="AcquiredFrom" ma:index="1" nillable="true" ma:displayName="Acquired From" ma:default="Internal MS" ma:internalName="AcquiredFrom" ma:readOnly="false">
      <xsd:simpleType>
        <xsd:restriction base="dms:Choice">
          <xsd:enumeration value="Internal MS"/>
          <xsd:enumeration value="Community"/>
          <xsd:enumeration value="MVP"/>
          <xsd:enumeration value="Publisher"/>
          <xsd:enumeration value="Partner"/>
          <xsd:enumeration value="None"/>
        </xsd:restriction>
      </xsd:simpleType>
    </xsd:element>
    <xsd:element name="UACurrentWords" ma:index="2" nillable="true" ma:displayName="Actual Word Count" ma:default="" ma:internalName="UACurrentWords" ma:readOnly="false">
      <xsd:simpleType>
        <xsd:restriction base="dms:Unknown"/>
      </xsd:simpleType>
    </xsd:element>
    <xsd:element name="TPApplication" ma:index="3" nillable="true" ma:displayName="Application to Open Template With" ma:default="" ma:internalName="TPApplication">
      <xsd:simpleType>
        <xsd:restriction base="dms:Text"/>
      </xsd:simpleType>
    </xsd:element>
    <xsd:element name="ApprovalLog" ma:index="4" nillable="true" ma:displayName="Approval Log" ma:default="" ma:hidden="true" ma:internalName="ApprovalLog" ma:readOnly="false">
      <xsd:simpleType>
        <xsd:restriction base="dms:Note"/>
      </xsd:simpleType>
    </xsd:element>
    <xsd:element name="ApprovalStatus" ma:index="5" nillable="true" ma:displayName="Approval Status" ma:default="InProgress" ma:internalName="ApprovalStatus" ma:readOnly="false">
      <xsd:simpleType>
        <xsd:restriction base="dms:Choice">
          <xsd:enumeration value="InProgress"/>
          <xsd:enumeration value="Rejected"/>
          <xsd:enumeration value="Questionable"/>
          <xsd:enumeration value="ApprovedAutomatic"/>
          <xsd:enumeration value="ApprovedManual"/>
          <xsd:enumeration value="On Hold"/>
          <xsd:enumeration value="Needs Review"/>
          <xsd:enumeration value="A Violation"/>
          <xsd:enumeration value="Unpublished Violation"/>
        </xsd:restriction>
      </xsd:simpleType>
    </xsd:element>
    <xsd:element name="AssetStart" ma:index="6" nillable="true" ma:displayName="Asset Begin Date" ma:default="[Today]" ma:internalName="AssetStart" ma:readOnly="false">
      <xsd:simpleType>
        <xsd:restriction base="dms:DateTime"/>
      </xsd:simpleType>
    </xsd:element>
    <xsd:element name="AssetExpire" ma:index="7" nillable="true" ma:displayName="Asset End Date" ma:default="2029-01-01T08:00:00Z" ma:format="DateTime" ma:internalName="AssetExpire" ma:readOnly="false">
      <xsd:simpleType>
        <xsd:restriction base="dms:DateTime"/>
      </xsd:simpleType>
    </xsd:element>
    <xsd:element name="AssetId" ma:index="8" nillable="true" ma:displayName="Asset ID" ma:default="" ma:indexed="true" ma:internalName="AssetId" ma:readOnly="false">
      <xsd:simpleType>
        <xsd:restriction base="dms:Text">
          <xsd:maxLength value="255"/>
        </xsd:restriction>
      </xsd:simpleType>
    </xsd:element>
    <xsd:element name="IsSearchable" ma:index="9" nillable="true" ma:displayName="Asset Searchable?" ma:default="true" ma:internalName="IsSearchable" ma:readOnly="false">
      <xsd:simpleType>
        <xsd:restriction base="dms:Boolean"/>
      </xsd:simpleType>
    </xsd:element>
    <xsd:element name="AssetType" ma:index="10" nillable="true" ma:displayName="Asset Type" ma:default="" ma:internalName="AssetType" ma:readOnly="false">
      <xsd:simpleType>
        <xsd:restriction base="dms:Unknown"/>
      </xsd:simpleType>
    </xsd:element>
    <xsd:element name="APAuthor" ma:index="11" nillable="true" ma:displayName="Author" ma:default="" ma:list="UserInfo" ma:internalName="APAuth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verageRating" ma:index="12" nillable="true" ma:displayName="Average Rating" ma:internalName="AverageRating" ma:readOnly="false">
      <xsd:simpleType>
        <xsd:restriction base="dms:Text"/>
      </xsd:simpleType>
    </xsd:element>
    <xsd:element name="BlockPublish" ma:index="13" nillable="true" ma:displayName="Block from Publishing?" ma:default="" ma:internalName="BlockPublish" ma:readOnly="false">
      <xsd:simpleType>
        <xsd:restriction base="dms:Boolean"/>
      </xsd:simpleType>
    </xsd:element>
    <xsd:element name="BugNumber" ma:index="14" nillable="true" ma:displayName="Bug Number" ma:default="" ma:internalName="BugNumber" ma:readOnly="false">
      <xsd:simpleType>
        <xsd:restriction base="dms:Text"/>
      </xsd:simpleType>
    </xsd:element>
    <xsd:element name="CampaignTagsTaxHTField0" ma:index="16" nillable="true" ma:taxonomy="true" ma:internalName="CampaignTagsTaxHTField0" ma:taxonomyFieldName="CampaignTags" ma:displayName="Campaigns" ma:readOnly="false" ma:default="" ma:fieldId="{1df42cc3-2301-4f11-a52a-6ead923c29ed}" ma:taxonomyMulti="true" ma:sspId="8f79753a-75d3-41f5-8ca3-40b843941b4f" ma:termSetId="ca0e50d4-faa1-44ce-961e-bb1441c60e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ClientViewer" ma:index="17" nillable="true" ma:displayName="Client Viewer" ma:default="" ma:internalName="TPClientViewer">
      <xsd:simpleType>
        <xsd:restriction base="dms:Text"/>
      </xsd:simpleType>
    </xsd:element>
    <xsd:element name="ClipArtFilename" ma:index="18" nillable="true" ma:displayName="Clip Art Name" ma:default="" ma:internalName="ClipArtFilename" ma:readOnly="false">
      <xsd:simpleType>
        <xsd:restriction base="dms:Text"/>
      </xsd:simpleType>
    </xsd:element>
    <xsd:element name="TPCommandLine" ma:index="19" nillable="true" ma:displayName="Command Line" ma:default="" ma:internalName="TPCommandLine">
      <xsd:simpleType>
        <xsd:restriction base="dms:Text"/>
      </xsd:simpleType>
    </xsd:element>
    <xsd:element name="TPComponent" ma:index="20" nillable="true" ma:displayName="Component" ma:default="" ma:internalName="TPComponent">
      <xsd:simpleType>
        <xsd:restriction base="dms:Text"/>
      </xsd:simpleType>
    </xsd:element>
    <xsd:element name="ContentItem" ma:index="21" nillable="true" ma:displayName="Content Item" ma:default="" ma:hidden="true" ma:internalName="ContentItem" ma:readOnly="false">
      <xsd:simpleType>
        <xsd:restriction base="dms:Unknown"/>
      </xsd:simpleType>
    </xsd:element>
    <xsd:element name="CrawlForDependencies" ma:index="23" nillable="true" ma:displayName="Crawl for Dependencies?" ma:default="true" ma:internalName="CrawlForDependencies" ma:readOnly="false">
      <xsd:simpleType>
        <xsd:restriction base="dms:Boolean"/>
      </xsd:simpleType>
    </xsd:element>
    <xsd:element name="CSXHash" ma:index="26" nillable="true" ma:displayName="CSX Hash" ma:default="" ma:indexed="true" ma:internalName="CSXHash" ma:readOnly="false">
      <xsd:simpleType>
        <xsd:restriction base="dms:Text"/>
      </xsd:simpleType>
    </xsd:element>
    <xsd:element name="CSXSubmissionMarket" ma:index="27" nillable="true" ma:displayName="CSX Submission Market" ma:default="" ma:list="{2FBD1B11-2ACE-4FDC-B5A3-635D4ADF6F1B}" ma:internalName="CSXSubmissionMarket" ma:readOnly="false" ma:showField="MarketName" ma:web="4873beb7-5857-4685-be1f-d57550cc96cc">
      <xsd:simpleType>
        <xsd:restriction base="dms:Lookup"/>
      </xsd:simpleType>
    </xsd:element>
    <xsd:element name="CSXUpdate" ma:index="28" nillable="true" ma:displayName="CSX Updated?" ma:default="false" ma:internalName="CSXUpdate" ma:readOnly="false">
      <xsd:simpleType>
        <xsd:restriction base="dms:Boolean"/>
      </xsd:simpleType>
    </xsd:element>
    <xsd:element name="IntlLangReviewDate" ma:index="29" nillable="true" ma:displayName="Date to Complete Intl QA" ma:default="" ma:internalName="IntlLangReviewDate" ma:readOnly="false">
      <xsd:simpleType>
        <xsd:restriction base="dms:DateTime"/>
      </xsd:simpleType>
    </xsd:element>
    <xsd:element name="IsDeleted" ma:index="30" nillable="true" ma:displayName="Deleted?" ma:default="" ma:internalName="IsDeleted" ma:readOnly="false">
      <xsd:simpleType>
        <xsd:restriction base="dms:Boolean"/>
      </xsd:simpleType>
    </xsd:element>
    <xsd:element name="APDescription" ma:index="31" nillable="true" ma:displayName="Description" ma:default="" ma:internalName="APDescription" ma:readOnly="false">
      <xsd:simpleType>
        <xsd:restriction base="dms:Note"/>
      </xsd:simpleType>
    </xsd:element>
    <xsd:element name="DirectSourceMarket" ma:index="32" nillable="true" ma:displayName="Direct Source Market Group" ma:default="" ma:internalName="DirectSourceMarket" ma:readOnly="false">
      <xsd:simpleType>
        <xsd:restriction base="dms:Text"/>
      </xsd:simpleType>
    </xsd:element>
    <xsd:element name="Downloads" ma:index="33" nillable="true" ma:displayName="Downloads" ma:default="0" ma:hidden="true" ma:internalName="Downloads" ma:readOnly="false">
      <xsd:simpleType>
        <xsd:restriction base="dms:Unknown"/>
      </xsd:simpleType>
    </xsd:element>
    <xsd:element name="DSATActionTaken" ma:index="34" nillable="true" ma:displayName="DSAT Action Taken" ma:default="" ma:internalName="DSATActionTaken" ma:readOnly="false">
      <xsd:simpleType>
        <xsd:restriction base="dms:Choice">
          <xsd:enumeration value="Best Bets"/>
          <xsd:enumeration value="Expire"/>
          <xsd:enumeration value="Hide"/>
          <xsd:enumeration value="None"/>
        </xsd:restriction>
      </xsd:simpleType>
    </xsd:element>
    <xsd:element name="APEditor" ma:index="35" nillable="true" ma:displayName="Editor" ma:default="" ma:list="UserInfo" ma:internalName="APEdit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ialStatus" ma:index="36" nillable="true" ma:displayName="Editorial Status" ma:default="" ma:internalName="EditorialStatus" ma:readOnly="false">
      <xsd:simpleType>
        <xsd:restriction base="dms:Unknown"/>
      </xsd:simpleType>
    </xsd:element>
    <xsd:element name="EditorialTags" ma:index="37" nillable="true" ma:displayName="Editorial Tags" ma:default="" ma:internalName="EditorialTags">
      <xsd:simpleType>
        <xsd:restriction base="dms:Unknown"/>
      </xsd:simpleType>
    </xsd:element>
    <xsd:element name="TPExecutable" ma:index="38" nillable="true" ma:displayName="Executable" ma:default="" ma:internalName="TPExecutable">
      <xsd:simpleType>
        <xsd:restriction base="dms:Text"/>
      </xsd:simpleType>
    </xsd:element>
    <xsd:element name="FeatureTagsTaxHTField0" ma:index="40" nillable="true" ma:taxonomy="true" ma:internalName="FeatureTagsTaxHTField0" ma:taxonomyFieldName="FeatureTags" ma:displayName="Features" ma:readOnly="false" ma:default="" ma:fieldId="{7fc0d542-15c6-4882-a8e3-13bca44403fb}" ma:taxonomyMulti="true" ma:sspId="8f79753a-75d3-41f5-8ca3-40b843941b4f" ma:termSetId="f1ab6845-967d-4854-a0ba-4ec07f0f8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FriendlyName" ma:index="41" nillable="true" ma:displayName="Friendly Name" ma:default="" ma:internalName="TPFriendlyName">
      <xsd:simpleType>
        <xsd:restriction base="dms:Text"/>
      </xsd:simpleType>
    </xsd:element>
    <xsd:element name="FriendlyTitle" ma:index="42" nillable="true" ma:displayName="Friendly Title" ma:default="" ma:description="Shorter title to be used when displaying search results" ma:internalName="FriendlyTitle" ma:readOnly="false">
      <xsd:simpleType>
        <xsd:restriction base="dms:Text"/>
      </xsd:simpleType>
    </xsd:element>
    <xsd:element name="PrimaryImageGen" ma:index="43" nillable="true" ma:displayName="Generate Images?" ma:default="true" ma:internalName="PrimaryImageGen">
      <xsd:simpleType>
        <xsd:restriction base="dms:Boolean"/>
      </xsd:simpleType>
    </xsd:element>
    <xsd:element name="HandoffToMSDN" ma:index="44" nillable="true" ma:displayName="Handoff To MSDN Date" ma:default="" ma:internalName="HandoffToMSDN" ma:readOnly="false">
      <xsd:simpleType>
        <xsd:restriction base="dms:DateTime"/>
      </xsd:simpleType>
    </xsd:element>
    <xsd:element name="InProjectListLookup" ma:index="45" nillable="true" ma:displayName="InProjectListLookup" ma:list="{9E343742-310B-4684-A24C-1D137CB4B230}" ma:internalName="InProjectListLookup" ma:readOnly="true" ma:showField="InProjectLis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InstallLocation" ma:index="46" nillable="true" ma:displayName="Install Location" ma:default="" ma:internalName="TPInstallLocation">
      <xsd:simpleType>
        <xsd:restriction base="dms:Text"/>
      </xsd:simpleType>
    </xsd:element>
    <xsd:element name="InternalTagsTaxHTField0" ma:index="48" nillable="true" ma:taxonomy="true" ma:internalName="InternalTagsTaxHTField0" ma:taxonomyFieldName="InternalTags" ma:displayName="Internal Tags" ma:readOnly="false" ma:default="" ma:fieldId="{1490b8a4-2706-41ec-b5e3-73176dccf34e}" ma:taxonomyMulti="true" ma:sspId="8f79753a-75d3-41f5-8ca3-40b843941b4f" ma:termSetId="82b6639e-f7fc-4c18-ad2d-003a6e70776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ntlLangReview" ma:index="49" nillable="true" ma:displayName="Intl Lang QA Review Required?" ma:default="" ma:internalName="IntlLangReview" ma:readOnly="false">
      <xsd:simpleType>
        <xsd:restriction base="dms:Boolean"/>
      </xsd:simpleType>
    </xsd:element>
    <xsd:element name="IntlLangReviewer" ma:index="50" nillable="true" ma:displayName="Intl Lang QA Reviewer" ma:default="" ma:internalName="IntlLangReviewer" ma:readOnly="false">
      <xsd:simpleType>
        <xsd:restriction base="dms:Text"/>
      </xsd:simpleType>
    </xsd:element>
    <xsd:element name="MarketSpecific" ma:index="51" nillable="true" ma:displayName="Is Market Specific?" ma:default="" ma:internalName="MarketSpecific" ma:readOnly="false">
      <xsd:simpleType>
        <xsd:restriction base="dms:Boolean"/>
      </xsd:simpleType>
    </xsd:element>
    <xsd:element name="LastCompleteVersionLookup" ma:index="52" nillable="true" ma:displayName="Last Complete Version Lookup" ma:default="" ma:list="{9E343742-310B-4684-A24C-1D137CB4B230}" ma:internalName="LastCompleteVersionLookup" ma:readOnly="true" ma:showField="LastComplete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HandOff" ma:index="53" nillable="true" ma:displayName="Last Hand-off" ma:default="" ma:internalName="LastHandOff" ma:readOnly="false">
      <xsd:simpleType>
        <xsd:restriction base="dms:DateTime"/>
      </xsd:simpleType>
    </xsd:element>
    <xsd:element name="LastModifiedDateTime" ma:index="54" nillable="true" ma:displayName="Last Modified Date" ma:default="" ma:internalName="LastModifiedDateTime" ma:readOnly="false">
      <xsd:simpleType>
        <xsd:restriction base="dms:DateTime"/>
      </xsd:simpleType>
    </xsd:element>
    <xsd:element name="LastPreviewErrorLookup" ma:index="55" nillable="true" ma:displayName="Last Preview Attempt Error" ma:default="" ma:list="{9E343742-310B-4684-A24C-1D137CB4B230}" ma:internalName="LastPreviewErrorLookup" ma:readOnly="true" ma:showField="LastPreview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ResultLookup" ma:index="56" nillable="true" ma:displayName="Last Preview Attempt Result" ma:default="" ma:list="{9E343742-310B-4684-A24C-1D137CB4B230}" ma:internalName="LastPreviewResultLookup" ma:readOnly="true" ma:showField="LastPreview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AttemptDateLookup" ma:index="57" nillable="true" ma:displayName="Last Preview Attempted On" ma:default="" ma:list="{9E343742-310B-4684-A24C-1D137CB4B230}" ma:internalName="LastPreviewAttemptDateLookup" ma:readOnly="true" ma:showField="LastPreview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edByLookup" ma:index="58" nillable="true" ma:displayName="Last Previewed By" ma:default="" ma:list="{9E343742-310B-4684-A24C-1D137CB4B230}" ma:internalName="LastPreviewedByLookup" ma:readOnly="true" ma:showField="LastPreview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TimeLookup" ma:index="59" nillable="true" ma:displayName="Last Previewed Date" ma:default="" ma:list="{9E343742-310B-4684-A24C-1D137CB4B230}" ma:internalName="LastPreviewTimeLookup" ma:readOnly="true" ma:showField="LastPreview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VersionLookup" ma:index="60" nillable="true" ma:displayName="Last Previewed Version" ma:default="" ma:list="{9E343742-310B-4684-A24C-1D137CB4B230}" ma:internalName="LastPreviewVersionLookup" ma:readOnly="true" ma:showField="LastPreview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rrorLookup" ma:index="61" nillable="true" ma:displayName="Last Publish Attempt Error" ma:default="" ma:list="{9E343742-310B-4684-A24C-1D137CB4B230}" ma:internalName="LastPublishErrorLookup" ma:readOnly="true" ma:showField="LastPublish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ResultLookup" ma:index="62" nillable="true" ma:displayName="Last Publish Attempt Result" ma:default="" ma:list="{9E343742-310B-4684-A24C-1D137CB4B230}" ma:internalName="LastPublishResultLookup" ma:readOnly="true" ma:showField="LastPublish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AttemptDateLookup" ma:index="63" nillable="true" ma:displayName="Last Publish Attempted On" ma:default="" ma:list="{9E343742-310B-4684-A24C-1D137CB4B230}" ma:internalName="LastPublishAttemptDateLookup" ma:readOnly="true" ma:showField="LastPublish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dByLookup" ma:index="64" nillable="true" ma:displayName="Last Published By" ma:default="" ma:list="{9E343742-310B-4684-A24C-1D137CB4B230}" ma:internalName="LastPublishedByLookup" ma:readOnly="true" ma:showField="LastPublish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TimeLookup" ma:index="65" nillable="true" ma:displayName="Last Published Date" ma:default="" ma:list="{9E343742-310B-4684-A24C-1D137CB4B230}" ma:internalName="LastPublishTimeLookup" ma:readOnly="true" ma:showField="LastPublish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VersionLookup" ma:index="66" nillable="true" ma:displayName="Last Published Version" ma:default="" ma:list="{9E343742-310B-4684-A24C-1D137CB4B230}" ma:internalName="LastPublishVersionLookup" ma:readOnly="true" ma:showField="LastPublish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LaunchHelpLinkType" ma:index="67" nillable="true" ma:displayName="Launch Help Link Type" ma:default="Template" ma:internalName="TPLaunchHelpLinkType">
      <xsd:simpleType>
        <xsd:restriction base="dms:Choice">
          <xsd:enumeration value="Template"/>
          <xsd:enumeration value="Training"/>
          <xsd:enumeration value="URL"/>
          <xsd:enumeration value="None"/>
        </xsd:restriction>
      </xsd:simpleType>
    </xsd:element>
    <xsd:element name="LegacyData" ma:index="68" nillable="true" ma:displayName="Legacy Data" ma:default="" ma:internalName="LegacyData" ma:readOnly="false">
      <xsd:simpleType>
        <xsd:restriction base="dms:Note"/>
      </xsd:simpleType>
    </xsd:element>
    <xsd:element name="TPLaunchHelpLink" ma:index="69" nillable="true" ma:displayName="Link to Launch Help Topic" ma:default="" ma:internalName="TPLaunchHelpLink">
      <xsd:simpleType>
        <xsd:restriction base="dms:Text"/>
      </xsd:simpleType>
    </xsd:element>
    <xsd:element name="LocComments" ma:index="70" nillable="true" ma:displayName="Loc Approval Comments" ma:default="" ma:internalName="LocComments" ma:readOnly="false">
      <xsd:simpleType>
        <xsd:restriction base="dms:Note"/>
      </xsd:simpleType>
    </xsd:element>
    <xsd:element name="LocLastLocAttemptVersionLookup" ma:index="71" nillable="true" ma:displayName="Loc Last Loc Attempt Version" ma:default="" ma:list="{7DD1DCEC-E449-43D3-891F-7DC62F62AD21}" ma:internalName="LocLastLocAttemptVersionLookup" ma:readOnly="false" ma:showField="LastLocAttemptVersion" ma:web="4873beb7-5857-4685-be1f-d57550cc96cc">
      <xsd:simpleType>
        <xsd:restriction base="dms:Lookup"/>
      </xsd:simpleType>
    </xsd:element>
    <xsd:element name="LocLastLocAttemptVersionTypeLookup" ma:index="72" nillable="true" ma:displayName="Loc Last Loc Attempt Version Type" ma:default="" ma:list="{7DD1DCEC-E449-43D3-891F-7DC62F62AD21}" ma:internalName="LocLastLocAttemptVersionTypeLookup" ma:readOnly="true" ma:showField="LastLocAttemptVersionType" ma:web="4873beb7-5857-4685-be1f-d57550cc96cc">
      <xsd:simpleType>
        <xsd:restriction base="dms:Lookup"/>
      </xsd:simpleType>
    </xsd:element>
    <xsd:element name="LocManualTestRequired" ma:index="73" nillable="true" ma:displayName="Loc Manual Test Required" ma:default="" ma:internalName="LocManualTestRequired" ma:readOnly="false">
      <xsd:simpleType>
        <xsd:restriction base="dms:Boolean"/>
      </xsd:simpleType>
    </xsd:element>
    <xsd:element name="LocMarketGroupTiers2" ma:index="74" nillable="true" ma:displayName="Loc Market Group Tiers" ma:internalName="LocMarketGroupTiers2" ma:readOnly="false">
      <xsd:simpleType>
        <xsd:restriction base="dms:Unknown"/>
      </xsd:simpleType>
    </xsd:element>
    <xsd:element name="LocNewPublishedVersionLookup" ma:index="75" nillable="true" ma:displayName="Loc New Published Version Lookup" ma:default="" ma:list="{7DD1DCEC-E449-43D3-891F-7DC62F62AD21}" ma:internalName="LocNewPublishedVersionLookup" ma:readOnly="true" ma:showField="NewPublishedVersion" ma:web="4873beb7-5857-4685-be1f-d57550cc96cc">
      <xsd:simpleType>
        <xsd:restriction base="dms:Lookup"/>
      </xsd:simpleType>
    </xsd:element>
    <xsd:element name="LocOverallHandbackStatusLookup" ma:index="76" nillable="true" ma:displayName="Loc Overall Handback Status" ma:default="" ma:list="{7DD1DCEC-E449-43D3-891F-7DC62F62AD21}" ma:internalName="LocOverallHandbackStatusLookup" ma:readOnly="true" ma:showField="OverallHandbackStatus" ma:web="4873beb7-5857-4685-be1f-d57550cc96cc">
      <xsd:simpleType>
        <xsd:restriction base="dms:Lookup"/>
      </xsd:simpleType>
    </xsd:element>
    <xsd:element name="LocOverallLocStatusLookup" ma:index="77" nillable="true" ma:displayName="Loc Overall Localize Status" ma:default="" ma:list="{7DD1DCEC-E449-43D3-891F-7DC62F62AD21}" ma:internalName="LocOverallLocStatusLookup" ma:readOnly="true" ma:showField="OverallLocStatus" ma:web="4873beb7-5857-4685-be1f-d57550cc96cc">
      <xsd:simpleType>
        <xsd:restriction base="dms:Lookup"/>
      </xsd:simpleType>
    </xsd:element>
    <xsd:element name="LocOverallPreviewStatusLookup" ma:index="78" nillable="true" ma:displayName="Loc Overall Preview Status" ma:default="" ma:list="{7DD1DCEC-E449-43D3-891F-7DC62F62AD21}" ma:internalName="LocOverallPreviewStatusLookup" ma:readOnly="true" ma:showField="OverallPreviewStatus" ma:web="4873beb7-5857-4685-be1f-d57550cc96cc">
      <xsd:simpleType>
        <xsd:restriction base="dms:Lookup"/>
      </xsd:simpleType>
    </xsd:element>
    <xsd:element name="LocOverallPublishStatusLookup" ma:index="79" nillable="true" ma:displayName="Loc Overall Publish Status" ma:default="" ma:list="{7DD1DCEC-E449-43D3-891F-7DC62F62AD21}" ma:internalName="LocOverallPublishStatusLookup" ma:readOnly="true" ma:showField="OverallPublishStatus" ma:web="4873beb7-5857-4685-be1f-d57550cc96cc">
      <xsd:simpleType>
        <xsd:restriction base="dms:Lookup"/>
      </xsd:simpleType>
    </xsd:element>
    <xsd:element name="IntlLocPriority" ma:index="80" nillable="true" ma:displayName="Loc Priority" ma:default="" ma:internalName="IntlLocPriority" ma:readOnly="false">
      <xsd:simpleType>
        <xsd:restriction base="dms:Unknown"/>
      </xsd:simpleType>
    </xsd:element>
    <xsd:element name="LocProcessedForHandoffsLookup" ma:index="81" nillable="true" ma:displayName="Loc Processed For Handoffs" ma:default="" ma:list="{7DD1DCEC-E449-43D3-891F-7DC62F62AD21}" ma:internalName="LocProcessedForHandoffsLookup" ma:readOnly="true" ma:showField="ProcessedForHandoffs" ma:web="4873beb7-5857-4685-be1f-d57550cc96cc">
      <xsd:simpleType>
        <xsd:restriction base="dms:Lookup"/>
      </xsd:simpleType>
    </xsd:element>
    <xsd:element name="LocProcessedForMarketsLookup" ma:index="82" nillable="true" ma:displayName="Loc Processed For Markets" ma:default="" ma:list="{7DD1DCEC-E449-43D3-891F-7DC62F62AD21}" ma:internalName="LocProcessedForMarketsLookup" ma:readOnly="true" ma:showField="ProcessedForMarkets" ma:web="4873beb7-5857-4685-be1f-d57550cc96cc">
      <xsd:simpleType>
        <xsd:restriction base="dms:Lookup"/>
      </xsd:simpleType>
    </xsd:element>
    <xsd:element name="LocPublishedDependentAssetsLookup" ma:index="83" nillable="true" ma:displayName="Loc Published Dependent Assets" ma:default="" ma:list="{7DD1DCEC-E449-43D3-891F-7DC62F62AD21}" ma:internalName="LocPublishedDependentAssetsLookup" ma:readOnly="true" ma:showField="PublishedDependentAssets" ma:web="4873beb7-5857-4685-be1f-d57550cc96cc">
      <xsd:simpleType>
        <xsd:restriction base="dms:Lookup"/>
      </xsd:simpleType>
    </xsd:element>
    <xsd:element name="LocPublishedLinkedAssetsLookup" ma:index="84" nillable="true" ma:displayName="Loc Published Linked Assets" ma:default="" ma:list="{7DD1DCEC-E449-43D3-891F-7DC62F62AD21}" ma:internalName="LocPublishedLinkedAssetsLookup" ma:readOnly="true" ma:showField="PublishedLinkedAssets" ma:web="4873beb7-5857-4685-be1f-d57550cc96cc">
      <xsd:simpleType>
        <xsd:restriction base="dms:Lookup"/>
      </xsd:simpleType>
    </xsd:element>
    <xsd:element name="LocRecommendedHandoff" ma:index="85" nillable="true" ma:displayName="Loc Recommended Handoff" ma:default="" ma:indexed="true" ma:internalName="LocRecommendedHandoff" ma:readOnly="false">
      <xsd:simpleType>
        <xsd:restriction base="dms:Text"/>
      </xsd:simpleType>
    </xsd:element>
    <xsd:element name="LocalizationTagsTaxHTField0" ma:index="87" nillable="true" ma:taxonomy="true" ma:internalName="LocalizationTagsTaxHTField0" ma:taxonomyFieldName="LocalizationTags" ma:displayName="Localization Tags" ma:readOnly="false" ma:default="" ma:fieldId="{00f02cb3-2c7c-424a-9c61-10e9b6878429}" ma:taxonomyMulti="true" ma:sspId="8f79753a-75d3-41f5-8ca3-40b843941b4f" ma:termSetId="5b7703a5-8e8b-4b58-8b31-1cea35331da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achineTranslated" ma:index="88" nillable="true" ma:displayName="Machine Translated" ma:default="" ma:internalName="MachineTranslated" ma:readOnly="false">
      <xsd:simpleType>
        <xsd:restriction base="dms:Boolean"/>
      </xsd:simpleType>
    </xsd:element>
    <xsd:element name="Manager" ma:index="89" nillable="true" ma:displayName="Manager" ma:hidden="true" ma:internalName="Manager" ma:readOnly="false">
      <xsd:simpleType>
        <xsd:restriction base="dms:Text"/>
      </xsd:simpleType>
    </xsd:element>
    <xsd:element name="Markets" ma:index="90" nillable="true" ma:displayName="Markets" ma:default="" ma:description="Leave blank to show in all markets" ma:list="{2FBD1B11-2ACE-4FDC-B5A3-635D4ADF6F1B}" ma:internalName="Markets" ma:readOnly="false" ma:showField="MarketNa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ilestone" ma:index="91" nillable="true" ma:displayName="Milestone" ma:default="" ma:internalName="Milestone" ma:readOnly="false">
      <xsd:simpleType>
        <xsd:restriction base="dms:Unknown"/>
      </xsd:simpleType>
    </xsd:element>
    <xsd:element name="TPNamespace" ma:index="94" nillable="true" ma:displayName="Namespace" ma:default="" ma:internalName="TPNamespace">
      <xsd:simpleType>
        <xsd:restriction base="dms:Text"/>
      </xsd:simpleType>
    </xsd:element>
    <xsd:element name="NumericId" ma:index="95" nillable="true" ma:displayName="Numeric ID" ma:default="" ma:indexed="true" ma:internalName="NumericId" ma:readOnly="false">
      <xsd:simpleType>
        <xsd:restriction base="dms:Number"/>
      </xsd:simpleType>
    </xsd:element>
    <xsd:element name="NumOfRatingsLookup" ma:index="96" nillable="true" ma:displayName="NumOfRatings" ma:default="" ma:list="{9E343742-310B-4684-A24C-1D137CB4B230}" ma:internalName="NumOfRatingsLookup" ma:readOnly="true" ma:showField="NumOfRating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OOCacheId" ma:index="97" nillable="true" ma:displayName="OOCacheId" ma:internalName="OOCacheId" ma:readOnly="false">
      <xsd:simpleType>
        <xsd:restriction base="dms:Text"/>
      </xsd:simpleType>
    </xsd:element>
    <xsd:element name="OpenTemplate" ma:index="98" nillable="true" ma:displayName="Open Template" ma:default="true" ma:internalName="OpenTemplate">
      <xsd:simpleType>
        <xsd:restriction base="dms:Boolean"/>
      </xsd:simpleType>
    </xsd:element>
    <xsd:element name="OriginAsset" ma:index="99" nillable="true" ma:displayName="Origin Asset" ma:default="" ma:internalName="OriginAsset" ma:readOnly="false">
      <xsd:simpleType>
        <xsd:restriction base="dms:Text"/>
      </xsd:simpleType>
    </xsd:element>
    <xsd:element name="OriginalRelease" ma:index="100" nillable="true" ma:displayName="Original Release" ma:default="15" ma:internalName="OriginalRelease" ma:readOnly="false">
      <xsd:simpleType>
        <xsd:restriction base="dms:Choice">
          <xsd:enumeration value="14"/>
          <xsd:enumeration value="15"/>
          <xsd:enumeration value="16"/>
        </xsd:restriction>
      </xsd:simpleType>
    </xsd:element>
    <xsd:element name="OriginalSourceMarket" ma:index="101" nillable="true" ma:displayName="Original Source Market Group" ma:default="" ma:internalName="OriginalSourceMarket" ma:readOnly="false">
      <xsd:simpleType>
        <xsd:restriction base="dms:Text"/>
      </xsd:simpleType>
    </xsd:element>
    <xsd:element name="OutputCachingOn" ma:index="102" nillable="true" ma:displayName="Output Caching" ma:default="true" ma:hidden="true" ma:internalName="OutputCachingOn" ma:readOnly="false">
      <xsd:simpleType>
        <xsd:restriction base="dms:Boolean"/>
      </xsd:simpleType>
    </xsd:element>
    <xsd:element name="ParentAssetId" ma:index="103" nillable="true" ma:displayName="Parent Asset Id" ma:default="" ma:internalName="ParentAssetId" ma:readOnly="false">
      <xsd:simpleType>
        <xsd:restriction base="dms:Text"/>
      </xsd:simpleType>
    </xsd:element>
    <xsd:element name="PlannedPubDate" ma:index="104" nillable="true" ma:displayName="Planned Publish Date" ma:default="" ma:indexed="true" ma:internalName="PlannedPubDate" ma:readOnly="false">
      <xsd:simpleType>
        <xsd:restriction base="dms:DateTime"/>
      </xsd:simpleType>
    </xsd:element>
    <xsd:element name="PolicheckWords" ma:index="105" nillable="true" ma:displayName="Policheck Words" ma:default="" ma:internalName="PolicheckWords" ma:readOnly="false">
      <xsd:simpleType>
        <xsd:restriction base="dms:Text"/>
      </xsd:simpleType>
    </xsd:element>
    <xsd:element name="BusinessGroup" ma:index="106" nillable="true" ma:displayName="Product Division Owner" ma:default="" ma:internalName="BusinessGroup" ma:readOnly="false">
      <xsd:simpleType>
        <xsd:restriction base="dms:Unknown"/>
      </xsd:simpleType>
    </xsd:element>
    <xsd:element name="UAProjectedTotalWords" ma:index="107" nillable="true" ma:displayName="Projected Word Count" ma:default="" ma:internalName="UAProjectedTotalWords" ma:readOnly="false">
      <xsd:simpleType>
        <xsd:restriction base="dms:Unknown"/>
      </xsd:simpleType>
    </xsd:element>
    <xsd:element name="Provider" ma:index="108" nillable="true" ma:displayName="Provider" ma:default="" ma:internalName="Provider" ma:readOnly="false">
      <xsd:simpleType>
        <xsd:restriction base="dms:Unknown"/>
      </xsd:simpleType>
    </xsd:element>
    <xsd:element name="Providers" ma:index="109" nillable="true" ma:displayName="Providers" ma:default="" ma:internalName="Providers">
      <xsd:simpleType>
        <xsd:restriction base="dms:Unknown"/>
      </xsd:simpleType>
    </xsd:element>
    <xsd:element name="PublishStatusLookup" ma:index="110" nillable="true" ma:displayName="Publish Status" ma:default="" ma:list="{9E343742-310B-4684-A24C-1D137CB4B230}" ma:internalName="PublishStatusLookup" ma:readOnly="false" ma:showField="PublishStatu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ublishTargets" ma:index="111" nillable="true" ma:displayName="Publish Target" ma:default="OfficeOnlineVNext" ma:internalName="PublishTargets" ma:readOnly="false">
      <xsd:simpleType>
        <xsd:restriction base="dms:Unknown"/>
      </xsd:simpleType>
    </xsd:element>
    <xsd:element name="RecommendationsModifier" ma:index="112" nillable="true" ma:displayName="Recommendations Modifier" ma:default="" ma:internalName="RecommendationsModifier" ma:readOnly="false">
      <xsd:simpleType>
        <xsd:restriction base="dms:Number"/>
      </xsd:simpleType>
    </xsd:element>
    <xsd:element name="ArtSampleDocs" ma:index="113" nillable="true" ma:displayName="Sample Docs" ma:default="" ma:hidden="true" ma:internalName="ArtSampleDocs" ma:readOnly="false">
      <xsd:simpleType>
        <xsd:restriction base="dms:Text"/>
      </xsd:simpleType>
    </xsd:element>
    <xsd:element name="ScenarioTagsTaxHTField0" ma:index="115" nillable="true" ma:taxonomy="true" ma:internalName="ScenarioTagsTaxHTField0" ma:taxonomyFieldName="ScenarioTags" ma:displayName="Scenarios" ma:readOnly="false" ma:default="" ma:fieldId="{93aef74d-6c78-4815-8310-51477dceeccc}" ma:taxonomyMulti="true" ma:sspId="8f79753a-75d3-41f5-8ca3-40b843941b4f" ma:termSetId="4b7d5f16-e2f2-4fc0-bab3-6e8b931e57d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owIn" ma:index="117" nillable="true" ma:displayName="Show In" ma:default="Show everywhere" ma:internalName="ShowIn" ma:readOnly="false">
      <xsd:simpleType>
        <xsd:restriction base="dms:Choice">
          <xsd:enumeration value="Hide on web"/>
          <xsd:enumeration value="On Web no search"/>
          <xsd:enumeration value="Show everywhere"/>
          <xsd:enumeration value="Special use only"/>
        </xsd:restriction>
      </xsd:simpleType>
    </xsd:element>
    <xsd:element name="SourceTitle" ma:index="118" nillable="true" ma:displayName="Source Title" ma:default="" ma:indexed="true" ma:internalName="SourceTitle" ma:readOnly="false">
      <xsd:simpleType>
        <xsd:restriction base="dms:Text"/>
      </xsd:simpleType>
    </xsd:element>
    <xsd:element name="CSXSubmissionDate" ma:index="119" nillable="true" ma:displayName="Submission Date" ma:default="" ma:internalName="CSXSubmissionDate" ma:readOnly="false">
      <xsd:simpleType>
        <xsd:restriction base="dms:DateTime"/>
      </xsd:simpleType>
    </xsd:element>
    <xsd:element name="SubmitterId" ma:index="120" nillable="true" ma:displayName="Submitter ID" ma:default="" ma:internalName="SubmitterId" ma:readOnly="false">
      <xsd:simpleType>
        <xsd:restriction base="dms:Text"/>
      </xsd:simpleType>
    </xsd:element>
    <xsd:element name="TaxCatchAll" ma:index="121" nillable="true" ma:displayName="Taxonomy Catch All Column" ma:hidden="true" ma:list="{530f955b-6704-4601-bd83-f81d87f1e440}" ma:internalName="TaxCatchAll" ma:showField="CatchAllData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2" nillable="true" ma:displayName="Taxonomy Catch All Column1" ma:hidden="true" ma:list="{530f955b-6704-4601-bd83-f81d87f1e440}" ma:internalName="TaxCatchAllLabel" ma:readOnly="true" ma:showField="CatchAllDataLabel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emplateStatus" ma:index="123" nillable="true" ma:displayName="Template Status" ma:default="" ma:internalName="TemplateStatus">
      <xsd:simpleType>
        <xsd:restriction base="dms:Unknown"/>
      </xsd:simpleType>
    </xsd:element>
    <xsd:element name="TemplateTemplateType" ma:index="124" nillable="true" ma:displayName="Template Type" ma:default="" ma:internalName="TemplateTemplateType">
      <xsd:simpleType>
        <xsd:restriction base="dms:Unknown"/>
      </xsd:simpleType>
    </xsd:element>
    <xsd:element name="ThumbnailAssetId" ma:index="125" nillable="true" ma:displayName="Thumbnail Image Asset" ma:default="" ma:internalName="ThumbnailAssetId" ma:readOnly="false">
      <xsd:simpleType>
        <xsd:restriction base="dms:Text"/>
      </xsd:simpleType>
    </xsd:element>
    <xsd:element name="TimesCloned" ma:index="126" nillable="true" ma:displayName="Times Cloned" ma:default="" ma:internalName="TimesCloned" ma:readOnly="false">
      <xsd:simpleType>
        <xsd:restriction base="dms:Number"/>
      </xsd:simpleType>
    </xsd:element>
    <xsd:element name="TrustLevel" ma:index="128" nillable="true" ma:displayName="Trust Level" ma:default="1 Microsoft Managed Content" ma:internalName="TrustLevel" ma:readOnly="false">
      <xsd:simpleType>
        <xsd:restriction base="dms:Unknown"/>
      </xsd:simpleType>
    </xsd:element>
    <xsd:element name="UALocComments" ma:index="129" nillable="true" ma:displayName="UA Loc Comments" ma:default="" ma:internalName="UALocComments" ma:readOnly="false">
      <xsd:simpleType>
        <xsd:restriction base="dms:Note"/>
      </xsd:simpleType>
    </xsd:element>
    <xsd:element name="UALocRecommendation" ma:index="130" nillable="true" ma:displayName="UA Loc Recommendation" ma:default="Localize" ma:internalName="UALocRecommendation" ma:readOnly="false">
      <xsd:simpleType>
        <xsd:restriction base="dms:Choice">
          <xsd:enumeration value="Localize"/>
          <xsd:enumeration value="Never Localize"/>
          <xsd:enumeration value="Priority Localize"/>
        </xsd:restriction>
      </xsd:simpleType>
    </xsd:element>
    <xsd:element name="UANotes" ma:index="131" nillable="true" ma:displayName="UA Notes" ma:default="" ma:internalName="UANotes" ma:readOnly="false">
      <xsd:simpleType>
        <xsd:restriction base="dms:Note"/>
      </xsd:simpleType>
    </xsd:element>
    <xsd:element name="TPAppVersion" ma:index="132" nillable="true" ma:displayName="Version" ma:default="" ma:internalName="TPAppVersion">
      <xsd:simpleType>
        <xsd:restriction base="dms:Text"/>
      </xsd:simpleType>
    </xsd:element>
    <xsd:element name="VoteCount" ma:index="133" nillable="true" ma:displayName="Vote Count" ma:default="" ma:internalName="VoteCount" ma:readOnly="fals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2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ocPublishedLinkedAssetsLookup xmlns="4873beb7-5857-4685-be1f-d57550cc96cc" xsi:nil="true"/>
    <ApprovalStatus xmlns="4873beb7-5857-4685-be1f-d57550cc96cc">InProgress</ApprovalStatus>
    <MarketSpecific xmlns="4873beb7-5857-4685-be1f-d57550cc96cc">false</MarketSpecific>
    <LocComments xmlns="4873beb7-5857-4685-be1f-d57550cc96cc" xsi:nil="true"/>
    <LocLastLocAttemptVersionTypeLookup xmlns="4873beb7-5857-4685-be1f-d57550cc96cc" xsi:nil="true"/>
    <DirectSourceMarket xmlns="4873beb7-5857-4685-be1f-d57550cc96cc" xsi:nil="true"/>
    <ThumbnailAssetId xmlns="4873beb7-5857-4685-be1f-d57550cc96cc" xsi:nil="true"/>
    <PrimaryImageGen xmlns="4873beb7-5857-4685-be1f-d57550cc96cc">false</PrimaryImageGen>
    <LocNewPublishedVersionLookup xmlns="4873beb7-5857-4685-be1f-d57550cc96cc" xsi:nil="true"/>
    <LegacyData xmlns="4873beb7-5857-4685-be1f-d57550cc96cc" xsi:nil="true"/>
    <LocRecommendedHandoff xmlns="4873beb7-5857-4685-be1f-d57550cc96cc" xsi:nil="true"/>
    <BusinessGroup xmlns="4873beb7-5857-4685-be1f-d57550cc96cc" xsi:nil="true"/>
    <BlockPublish xmlns="4873beb7-5857-4685-be1f-d57550cc96cc">false</BlockPublish>
    <TPFriendlyName xmlns="4873beb7-5857-4685-be1f-d57550cc96cc" xsi:nil="true"/>
    <LocOverallPublishStatusLookup xmlns="4873beb7-5857-4685-be1f-d57550cc96cc" xsi:nil="true"/>
    <NumericId xmlns="4873beb7-5857-4685-be1f-d57550cc96cc" xsi:nil="true"/>
    <APEditor xmlns="4873beb7-5857-4685-be1f-d57550cc96cc">
      <UserInfo>
        <DisplayName/>
        <AccountId xsi:nil="true"/>
        <AccountType/>
      </UserInfo>
    </APEditor>
    <SourceTitle xmlns="4873beb7-5857-4685-be1f-d57550cc96cc" xsi:nil="true"/>
    <OpenTemplate xmlns="4873beb7-5857-4685-be1f-d57550cc96cc">true</OpenTemplate>
    <LocOverallLocStatusLookup xmlns="4873beb7-5857-4685-be1f-d57550cc96cc" xsi:nil="true"/>
    <UALocComments xmlns="4873beb7-5857-4685-be1f-d57550cc96cc" xsi:nil="true"/>
    <ParentAssetId xmlns="4873beb7-5857-4685-be1f-d57550cc96cc" xsi:nil="true"/>
    <IntlLangReviewDate xmlns="4873beb7-5857-4685-be1f-d57550cc96cc" xsi:nil="true"/>
    <FeatureTagsTaxHTField0 xmlns="4873beb7-5857-4685-be1f-d57550cc96cc">
      <Terms xmlns="http://schemas.microsoft.com/office/infopath/2007/PartnerControls"/>
    </FeatureTagsTaxHTField0>
    <PublishStatusLookup xmlns="4873beb7-5857-4685-be1f-d57550cc96cc">
      <Value>1345039</Value>
    </PublishStatusLookup>
    <Providers xmlns="4873beb7-5857-4685-be1f-d57550cc96cc" xsi:nil="true"/>
    <MachineTranslated xmlns="4873beb7-5857-4685-be1f-d57550cc96cc">false</MachineTranslated>
    <OriginalSourceMarket xmlns="4873beb7-5857-4685-be1f-d57550cc96cc" xsi:nil="true"/>
    <APDescription xmlns="4873beb7-5857-4685-be1f-d57550cc96cc">The bookstacks present on most slides  make this a good choice for students, teachers, reading enthusiasts, and others in education. This presentation template contains multiple slide layouts in widescreen format (16x9) and includes a sample table and chart that you can easily  modify.</APDescription>
    <ClipArtFilename xmlns="4873beb7-5857-4685-be1f-d57550cc96cc" xsi:nil="true"/>
    <ContentItem xmlns="4873beb7-5857-4685-be1f-d57550cc96cc" xsi:nil="true"/>
    <TPInstallLocation xmlns="4873beb7-5857-4685-be1f-d57550cc96cc" xsi:nil="true"/>
    <PublishTargets xmlns="4873beb7-5857-4685-be1f-d57550cc96cc">OfficeOnlineVNext</PublishTargets>
    <TimesCloned xmlns="4873beb7-5857-4685-be1f-d57550cc96cc" xsi:nil="true"/>
    <AssetStart xmlns="4873beb7-5857-4685-be1f-d57550cc96cc">2011-11-26T00:00:00+00:00</AssetStart>
    <Provider xmlns="4873beb7-5857-4685-be1f-d57550cc96cc" xsi:nil="true"/>
    <AcquiredFrom xmlns="4873beb7-5857-4685-be1f-d57550cc96cc">Internal MS</AcquiredFrom>
    <FriendlyTitle xmlns="4873beb7-5857-4685-be1f-d57550cc96cc" xsi:nil="true"/>
    <LastHandOff xmlns="4873beb7-5857-4685-be1f-d57550cc96cc" xsi:nil="true"/>
    <TPClientViewer xmlns="4873beb7-5857-4685-be1f-d57550cc96cc" xsi:nil="true"/>
    <TemplateStatus xmlns="4873beb7-5857-4685-be1f-d57550cc96cc">Complete</TemplateStatus>
    <Downloads xmlns="4873beb7-5857-4685-be1f-d57550cc96cc">0</Downloads>
    <OOCacheId xmlns="4873beb7-5857-4685-be1f-d57550cc96cc" xsi:nil="true"/>
    <IsDeleted xmlns="4873beb7-5857-4685-be1f-d57550cc96cc">false</IsDeleted>
    <LocPublishedDependentAssetsLookup xmlns="4873beb7-5857-4685-be1f-d57550cc96cc" xsi:nil="true"/>
    <AssetExpire xmlns="4873beb7-5857-4685-be1f-d57550cc96cc">2029-05-12T07:00:00+00:00</AssetExpire>
    <DSATActionTaken xmlns="4873beb7-5857-4685-be1f-d57550cc96cc" xsi:nil="true"/>
    <CSXSubmissionMarket xmlns="4873beb7-5857-4685-be1f-d57550cc96cc" xsi:nil="true"/>
    <TPExecutable xmlns="4873beb7-5857-4685-be1f-d57550cc96cc" xsi:nil="true"/>
    <EditorialTags xmlns="4873beb7-5857-4685-be1f-d57550cc96cc" xsi:nil="true"/>
    <SubmitterId xmlns="4873beb7-5857-4685-be1f-d57550cc96cc" xsi:nil="true"/>
    <ApprovalLog xmlns="4873beb7-5857-4685-be1f-d57550cc96cc" xsi:nil="true"/>
    <AssetType xmlns="4873beb7-5857-4685-be1f-d57550cc96cc">TP</AssetType>
    <BugNumber xmlns="4873beb7-5857-4685-be1f-d57550cc96cc" xsi:nil="true"/>
    <CSXSubmissionDate xmlns="4873beb7-5857-4685-be1f-d57550cc96cc" xsi:nil="true"/>
    <CSXUpdate xmlns="4873beb7-5857-4685-be1f-d57550cc96cc">false</CSXUpdate>
    <Milestone xmlns="4873beb7-5857-4685-be1f-d57550cc96cc" xsi:nil="true"/>
    <RecommendationsModifier xmlns="4873beb7-5857-4685-be1f-d57550cc96cc" xsi:nil="true"/>
    <OriginAsset xmlns="4873beb7-5857-4685-be1f-d57550cc96cc" xsi:nil="true"/>
    <TPComponent xmlns="4873beb7-5857-4685-be1f-d57550cc96cc" xsi:nil="true"/>
    <AssetId xmlns="4873beb7-5857-4685-be1f-d57550cc96cc">TP102787939</AssetId>
    <IntlLocPriority xmlns="4873beb7-5857-4685-be1f-d57550cc96cc" xsi:nil="true"/>
    <PolicheckWords xmlns="4873beb7-5857-4685-be1f-d57550cc96cc" xsi:nil="true"/>
    <TPLaunchHelpLink xmlns="4873beb7-5857-4685-be1f-d57550cc96cc" xsi:nil="true"/>
    <TPApplication xmlns="4873beb7-5857-4685-be1f-d57550cc96cc" xsi:nil="true"/>
    <CrawlForDependencies xmlns="4873beb7-5857-4685-be1f-d57550cc96cc">false</CrawlForDependencies>
    <HandoffToMSDN xmlns="4873beb7-5857-4685-be1f-d57550cc96cc" xsi:nil="true"/>
    <PlannedPubDate xmlns="4873beb7-5857-4685-be1f-d57550cc96cc" xsi:nil="true"/>
    <IntlLangReviewer xmlns="4873beb7-5857-4685-be1f-d57550cc96cc" xsi:nil="true"/>
    <TrustLevel xmlns="4873beb7-5857-4685-be1f-d57550cc96cc">1 Microsoft Managed Content</TrustLevel>
    <LocLastLocAttemptVersionLookup xmlns="4873beb7-5857-4685-be1f-d57550cc96cc">694216</LocLastLocAttemptVersionLookup>
    <LocProcessedForHandoffsLookup xmlns="4873beb7-5857-4685-be1f-d57550cc96cc" xsi:nil="true"/>
    <IsSearchable xmlns="4873beb7-5857-4685-be1f-d57550cc96cc">true</IsSearchable>
    <TemplateTemplateType xmlns="4873beb7-5857-4685-be1f-d57550cc96cc">PowerPoint Presentation Template</TemplateTemplateType>
    <CampaignTagsTaxHTField0 xmlns="4873beb7-5857-4685-be1f-d57550cc96cc">
      <Terms xmlns="http://schemas.microsoft.com/office/infopath/2007/PartnerControls"/>
    </CampaignTagsTaxHTField0>
    <TPNamespace xmlns="4873beb7-5857-4685-be1f-d57550cc96cc" xsi:nil="true"/>
    <LocOverallPreviewStatusLookup xmlns="4873beb7-5857-4685-be1f-d57550cc96cc" xsi:nil="true"/>
    <TaxCatchAll xmlns="4873beb7-5857-4685-be1f-d57550cc96cc"/>
    <Markets xmlns="4873beb7-5857-4685-be1f-d57550cc96cc"/>
    <UAProjectedTotalWords xmlns="4873beb7-5857-4685-be1f-d57550cc96cc" xsi:nil="true"/>
    <IntlLangReview xmlns="4873beb7-5857-4685-be1f-d57550cc96cc" xsi:nil="true"/>
    <OutputCachingOn xmlns="4873beb7-5857-4685-be1f-d57550cc96cc">false</OutputCachingOn>
    <AverageRating xmlns="4873beb7-5857-4685-be1f-d57550cc96cc" xsi:nil="true"/>
    <APAuthor xmlns="4873beb7-5857-4685-be1f-d57550cc96cc">
      <UserInfo>
        <DisplayName>REDMOND\kristaa</DisplayName>
        <AccountId>136</AccountId>
        <AccountType/>
      </UserInfo>
    </APAuthor>
    <LocManualTestRequired xmlns="4873beb7-5857-4685-be1f-d57550cc96cc">false</LocManualTestRequired>
    <TPCommandLine xmlns="4873beb7-5857-4685-be1f-d57550cc96cc" xsi:nil="true"/>
    <TPAppVersion xmlns="4873beb7-5857-4685-be1f-d57550cc96cc" xsi:nil="true"/>
    <EditorialStatus xmlns="4873beb7-5857-4685-be1f-d57550cc96cc">Complete</EditorialStatus>
    <LastModifiedDateTime xmlns="4873beb7-5857-4685-be1f-d57550cc96cc" xsi:nil="true"/>
    <ScenarioTagsTaxHTField0 xmlns="4873beb7-5857-4685-be1f-d57550cc96cc">
      <Terms xmlns="http://schemas.microsoft.com/office/infopath/2007/PartnerControls"/>
    </ScenarioTagsTaxHTField0>
    <LocProcessedForMarketsLookup xmlns="4873beb7-5857-4685-be1f-d57550cc96cc" xsi:nil="true"/>
    <TPLaunchHelpLinkType xmlns="4873beb7-5857-4685-be1f-d57550cc96cc">Template</TPLaunchHelpLinkType>
    <OriginalRelease xmlns="4873beb7-5857-4685-be1f-d57550cc96cc">15</OriginalRelease>
    <LocalizationTagsTaxHTField0 xmlns="4873beb7-5857-4685-be1f-d57550cc96cc">
      <Terms xmlns="http://schemas.microsoft.com/office/infopath/2007/PartnerControls"/>
    </LocalizationTagsTaxHTField0>
    <UACurrentWords xmlns="4873beb7-5857-4685-be1f-d57550cc96cc" xsi:nil="true"/>
    <ArtSampleDocs xmlns="4873beb7-5857-4685-be1f-d57550cc96cc" xsi:nil="true"/>
    <UALocRecommendation xmlns="4873beb7-5857-4685-be1f-d57550cc96cc">Localize</UALocRecommendation>
    <Manager xmlns="4873beb7-5857-4685-be1f-d57550cc96cc" xsi:nil="true"/>
    <LocOverallHandbackStatusLookup xmlns="4873beb7-5857-4685-be1f-d57550cc96cc" xsi:nil="true"/>
    <ShowIn xmlns="4873beb7-5857-4685-be1f-d57550cc96cc">Show everywhere</ShowIn>
    <UANotes xmlns="4873beb7-5857-4685-be1f-d57550cc96cc" xsi:nil="true"/>
    <InternalTagsTaxHTField0 xmlns="4873beb7-5857-4685-be1f-d57550cc96cc">
      <Terms xmlns="http://schemas.microsoft.com/office/infopath/2007/PartnerControls"/>
    </InternalTagsTaxHTField0>
    <CSXHash xmlns="4873beb7-5857-4685-be1f-d57550cc96cc" xsi:nil="true"/>
    <VoteCount xmlns="4873beb7-5857-4685-be1f-d57550cc96cc" xsi:nil="true"/>
    <LocMarketGroupTiers2 xmlns="4873beb7-5857-4685-be1f-d57550cc96cc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BBB5C329-08A6-4E5E-AEF1-A97828C8741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873beb7-5857-4685-be1f-d57550cc96c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301D382-32B0-43EE-932C-28906AF37617}">
  <ds:schemaRefs>
    <ds:schemaRef ds:uri="http://schemas.microsoft.com/office/2006/documentManagement/types"/>
    <ds:schemaRef ds:uri="http://schemas.microsoft.com/office/infopath/2007/PartnerControls"/>
    <ds:schemaRef ds:uri="4873beb7-5857-4685-be1f-d57550cc96cc"/>
    <ds:schemaRef ds:uri="http://purl.org/dc/elements/1.1/"/>
    <ds:schemaRef ds:uri="http://schemas.openxmlformats.org/package/2006/metadata/core-properties"/>
    <ds:schemaRef ds:uri="http://purl.org/dc/dcmitype/"/>
    <ds:schemaRef ds:uri="http://schemas.microsoft.com/office/2006/metadata/properties"/>
    <ds:schemaRef ds:uri="http://www.w3.org/XML/1998/namespace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E1B558C7-619B-49BE-9097-7FCBDADD4EC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со стопкой книг на голубом фоне (широкоэкранный формат)</Template>
  <TotalTime>0</TotalTime>
  <Words>1956</Words>
  <Application>Microsoft Office PowerPoint</Application>
  <PresentationFormat>Произвольный</PresentationFormat>
  <Paragraphs>242</Paragraphs>
  <Slides>44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44</vt:i4>
      </vt:variant>
    </vt:vector>
  </HeadingPairs>
  <TitlesOfParts>
    <vt:vector size="50" baseType="lpstr">
      <vt:lpstr>Arial</vt:lpstr>
      <vt:lpstr>Calibri</vt:lpstr>
      <vt:lpstr>Century Gothic</vt:lpstr>
      <vt:lpstr>Marck Script</vt:lpstr>
      <vt:lpstr>Times New Roman</vt:lpstr>
      <vt:lpstr>Книги в формате 16 x 9</vt:lpstr>
      <vt:lpstr>Одаренные дети: педагогические инструменты сопровождения</vt:lpstr>
      <vt:lpstr>Презентация PowerPoint</vt:lpstr>
      <vt:lpstr>Талант или одаренность?</vt:lpstr>
      <vt:lpstr>Правомерно ли использовать термин «одаренные дети»?</vt:lpstr>
      <vt:lpstr>Ученые об одаренности</vt:lpstr>
      <vt:lpstr>Основные закономерности</vt:lpstr>
      <vt:lpstr>Скрытая одаренность</vt:lpstr>
      <vt:lpstr>Виды одаренности</vt:lpstr>
      <vt:lpstr>С чем мы работаем в школе?</vt:lpstr>
      <vt:lpstr>Условия индивидуализации</vt:lpstr>
      <vt:lpstr>Педагогические факторы</vt:lpstr>
      <vt:lpstr>Педагогические инструменты</vt:lpstr>
      <vt:lpstr>Стратегии обучения (по А.Пассову)</vt:lpstr>
      <vt:lpstr>Индивидуализация образования через стратегии обучения</vt:lpstr>
      <vt:lpstr>Стратегии обучения</vt:lpstr>
      <vt:lpstr>Стратегии</vt:lpstr>
      <vt:lpstr>Организационные модели обучения</vt:lpstr>
      <vt:lpstr>Смешанное обучение</vt:lpstr>
      <vt:lpstr>Перевернутый класс (опережение)</vt:lpstr>
      <vt:lpstr>Индивидуальный образовательный маршрут</vt:lpstr>
      <vt:lpstr>Индивидуальная образовательная программа</vt:lpstr>
      <vt:lpstr>Организационно-педагогические формы обучения по ИОП</vt:lpstr>
      <vt:lpstr>Организационные формы</vt:lpstr>
      <vt:lpstr>Что такое сопровождение?</vt:lpstr>
      <vt:lpstr>Педагогическое сопровождение (по определению Н. П. Спириной)</vt:lpstr>
      <vt:lpstr>Сопровождение (тьюторство)</vt:lpstr>
      <vt:lpstr>Модели сопровождения</vt:lpstr>
      <vt:lpstr>  Модель 2. Сопровождение достижений </vt:lpstr>
      <vt:lpstr>Модель 3. Сетевая модель сопровождения  </vt:lpstr>
      <vt:lpstr>Сопровождение проектно-исследовательской деятельности и подготовки к олимпиадам (тьютор-наставник)</vt:lpstr>
      <vt:lpstr>Интегративные образовательные практики http://iop.sc261.ru/ </vt:lpstr>
      <vt:lpstr>Презентация PowerPoint</vt:lpstr>
      <vt:lpstr>Презентация PowerPoint</vt:lpstr>
      <vt:lpstr>Презентация PowerPoint</vt:lpstr>
      <vt:lpstr>Всероссийская олимпиада школьников</vt:lpstr>
      <vt:lpstr>Презентация PowerPoint</vt:lpstr>
      <vt:lpstr>Презентация PowerPoint</vt:lpstr>
      <vt:lpstr>Курсы для подготовки к олимпиадам (подготовка к олимпиадам с председателями, членами жюри и тренерами топовых олимпиад страны)   Центр онлайн-обучения «Фоксфорд» http://foxford.ru/kpk           </vt:lpstr>
      <vt:lpstr>Видео-занятия  Центр онлайн-обучения Фоксфорд   https://www.youtube.com/user/MADreval/videos </vt:lpstr>
      <vt:lpstr>Бесплатные онлайн-курсы повышения квалификации для учителей (подготовка к олимпиадам)   https://www.lektorium.tv    </vt:lpstr>
      <vt:lpstr>Универсариум http://universarium.org/</vt:lpstr>
      <vt:lpstr>Выдающиеся личности формируются не посредством красивых речей, а собственным трудом и его результатами. А. Эйнштейн</vt:lpstr>
      <vt:lpstr>SWOT анализ (что уже есть и каковы возможности улучшения)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2017-01-15T17:34:52Z</dcterms:created>
  <dcterms:modified xsi:type="dcterms:W3CDTF">2017-05-04T07:13:04Z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ContentTypeId">
    <vt:lpwstr>0x0101006EDDDB5EE6D98C44930B742096920B300400F5B6D36B3EF94B4E9A635CDF2A18F5B8</vt:lpwstr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CampaignTags">
    <vt:lpwstr/>
  </property>
  <property fmtid="{D5CDD505-2E9C-101B-9397-08002B2CF9AE}" pid="7" name="ScenarioTags">
    <vt:lpwstr/>
  </property>
</Properties>
</file>