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sldIdLst>
    <p:sldId id="256" r:id="rId2"/>
    <p:sldId id="265" r:id="rId3"/>
    <p:sldId id="258" r:id="rId4"/>
    <p:sldId id="261" r:id="rId5"/>
    <p:sldId id="259" r:id="rId6"/>
    <p:sldId id="260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90" autoAdjust="0"/>
    <p:restoredTop sz="94660"/>
  </p:normalViewPr>
  <p:slideViewPr>
    <p:cSldViewPr snapToGrid="0">
      <p:cViewPr>
        <p:scale>
          <a:sx n="79" d="100"/>
          <a:sy n="79" d="100"/>
        </p:scale>
        <p:origin x="-342" y="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EBE8C-B311-4876-80C8-3123DEA5CCB0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51D08-99D2-42B6-BA2A-E676D37A2B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51D08-99D2-42B6-BA2A-E676D37A2B52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5185BB-8B07-4DC9-86F3-2A225C777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261872"/>
            <a:ext cx="7638222" cy="2852928"/>
          </a:xfrm>
        </p:spPr>
        <p:txBody>
          <a:bodyPr anchor="b">
            <a:normAutofit/>
          </a:bodyPr>
          <a:lstStyle>
            <a:lvl1pPr algn="l">
              <a:lnSpc>
                <a:spcPct val="130000"/>
              </a:lnSpc>
              <a:defRPr sz="3600" spc="1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14D496A-6E7A-4923-8ED5-B4164125D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4681728"/>
            <a:ext cx="7638222" cy="929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F5E3D20-43DC-4C14-8CFF-18545AED1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34FC300-5AFC-418B-85FD-EFA94BD7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9C7E81-ED3C-4DB0-8E74-AD2A87E6B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F0C817C9-850F-4FB6-B93B-CF3076C4A5C1}"/>
              </a:ext>
            </a:extLst>
          </p:cNvPr>
          <p:cNvGrpSpPr/>
          <p:nvPr/>
        </p:nvGrpSpPr>
        <p:grpSpPr>
          <a:xfrm flipH="1">
            <a:off x="0" y="0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159433A8-B67D-4675-AFDE-131069A709FC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E1CD1C45-6A4D-4237-B39C-2D58F401A8C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77211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2958AD-1CAD-45B3-B83D-DC9D33CD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9153F2E-0397-4423-8A88-D0059DEAF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7ADDE1-7025-4FA9-822D-48168508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2A73E0-F328-46DC-98BE-CA0981F7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4652226-010C-494F-8BE8-BF91F355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9F89E9C4-9D18-4529-BC0C-68EAE507CDF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D7DF5937-0C03-4786-AB62-3CF7CECB92D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E9AD93DB-2DB0-4B2D-884B-6EC45344325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79162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9C635D0-31D9-44E1-911D-F7D5D54009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53914" y="624313"/>
            <a:ext cx="2537986" cy="5509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67F9230-1FA4-439D-A800-B5F006F07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0100" y="624313"/>
            <a:ext cx="7816542" cy="55097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05AB2A3-7055-43AF-8BAB-0A9B7444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9A1821-A311-49CD-BCB4-B4BC8866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37C6A8-813A-486A-AA90-AB28935F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F38C7A17-06CC-442C-A876-A51B2B55650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54C1798A-2980-4F34-8355-7BCB6B295322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59D7542C-E4AE-488F-BC75-2E7ED83910C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95495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B25F8D-0421-4AEC-9C40-A13163EC8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037680-115A-411F-AEF6-4AC2096B4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90CC193-1304-4D0F-8331-14D4EC08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AF455C1-CD32-4050-BAFF-51CC6B62D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0AF608-FF11-4CBE-B717-5D56AE67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905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="" xmlns:a16="http://schemas.microsoft.com/office/drawing/2014/main" id="{BD23A02E-6DCF-427A-8CFD-281B2185C7F0}"/>
              </a:ext>
            </a:extLst>
          </p:cNvPr>
          <p:cNvSpPr/>
          <p:nvPr/>
        </p:nvSpPr>
        <p:spPr>
          <a:xfrm>
            <a:off x="3242985" y="511814"/>
            <a:ext cx="5706031" cy="570603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165100" dir="2220000" algn="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6B4C32-F19C-44F3-8EF8-1F506D74D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192" y="1709738"/>
            <a:ext cx="4893617" cy="25538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0889729-131C-4F78-9DAA-E9EE28EA9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2249" y="4540468"/>
            <a:ext cx="4067503" cy="11540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1" cap="all" spc="6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924E608-AC1F-41FB-974A-BD619C6C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986158-8B03-45C3-891D-0357B198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C3B054-E8A2-43FD-B0FB-B1CCFA4B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397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D64AA7-6D5A-402E-AD1A-880F2BDB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0D32B6-F9D8-4A43-B52C-336CFAB00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976" y="2019299"/>
            <a:ext cx="4995019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F50CDD9-5742-4A34-BA72-7CCA72D91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3718" y="2019299"/>
            <a:ext cx="5027954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02783AA-D2AB-4385-A91F-870CB656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5AAD9C-5CA2-4DA1-84D3-B1838979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51AB3C7-9574-47BC-932D-782BEE99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240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44C468-781B-4BC5-8DEA-B9EF2BF90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460" y="369168"/>
            <a:ext cx="10458729" cy="143981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367223F-48E4-491D-AB5D-5FC8A0C56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0101" y="1843067"/>
            <a:ext cx="5007894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3D6B764-4B87-42FF-ABAA-69B07B88F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101" y="2505075"/>
            <a:ext cx="5007894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74357B9-406F-4BF9-B8FB-C53421EEF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6061" y="1843067"/>
            <a:ext cx="4994128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320462B-1939-4DAA-A7DD-6BDC95054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6061" y="2505075"/>
            <a:ext cx="499412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76C938B-C4C2-4FA9-85CA-9CD742CD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1AD8886-0D28-4D49-8D43-151D37E9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72FDDE8-E9F8-4B6C-9A40-829617A7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069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6AE3D8-6C35-428B-B2F2-251FDE10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983769"/>
            <a:ext cx="10094770" cy="1180574"/>
          </a:xfrm>
          <a:solidFill>
            <a:schemeClr val="accent1">
              <a:lumMod val="20000"/>
              <a:lumOff val="80000"/>
            </a:schemeClr>
          </a:solidFill>
          <a:effectLst>
            <a:outerShdw dist="165100" dir="18900000" algn="bl" rotWithShape="0">
              <a:prstClr val="black"/>
            </a:outerShdw>
          </a:effectLst>
        </p:spPr>
        <p:txBody>
          <a:bodyPr/>
          <a:lstStyle>
            <a:lvl1pPr marL="18288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F0B8015-E11A-42CA-AE88-7BD73F87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7309078-34CA-45CD-B479-03906A26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D03258-F989-47B2-A643-A60CD8A7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874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7DA2F31-48B6-40CE-A364-3CE73FD85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17EEA00-F166-41EB-9331-CA99BB70F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3BB051F-F8FC-4FF6-9783-45F9FE7A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947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508635-A5AF-48F4-8CD2-FB0E01113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E15E0E-DCC0-4781-A608-962B1241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826" y="987425"/>
            <a:ext cx="604556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121F43E-3D50-4A1C-A289-B3D0DD0E7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1E70E3A-6639-4EA0-8305-C1899DAB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B6AFD57-4189-42FB-B29E-96366E51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AF5E2EC-8483-4FBC-9D29-C19025FA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858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5CE581-A090-4AE9-9965-B06BDB52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839DEF4-262F-4ACF-9B29-3D4B819E7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3969" y="987425"/>
            <a:ext cx="569450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4ED7CBB-7A6F-441E-9072-2494B952F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159692-77BE-4A7D-AA70-635007A6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BB9A4DA-63AF-4D6A-98DB-E1D0AC74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76B7958-B19B-4C23-A82F-DD4E4B91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0773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586DAE1-1F65-43B8-A400-95E6DEED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61" y="365125"/>
            <a:ext cx="10357666" cy="1438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75C993-A44B-4C2D-818E-4C9000BB0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A21B6E-ECC6-47D0-9C14-812B746F1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5014" y="634204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E6171E64-FE02-4DE5-B72F-53C3706641C3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09A716-DEA9-48A9-A5BC-0F392D2B4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96200" y="6342042"/>
            <a:ext cx="34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9CB69E-A0E4-4558-9C62-4CD8CDD2A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6329" y="6342042"/>
            <a:ext cx="52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91F18EF7-BE1E-4ECB-84D4-67C2B4D8F0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EB6ECC43-D65E-4A7B-A76B-D278A2184166}"/>
              </a:ext>
            </a:extLst>
          </p:cNvPr>
          <p:cNvGrpSpPr/>
          <p:nvPr/>
        </p:nvGrpSpPr>
        <p:grpSpPr>
          <a:xfrm flipV="1">
            <a:off x="11626076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7EE443C5-5AB9-407B-A8C3-011BB14FEF0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13">
                <a:extLst>
                  <a:ext uri="{96DAC541-7B7A-43D3-8B79-37D633B846F1}">
                    <asvg:svgBlip xmlns="" xmlns:asvg="http://schemas.microsoft.com/office/drawing/2016/SVG/main" r:embed="rId14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4538C9FA-DA5E-4785-8F4A-CA481A3A65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61953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72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20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forms.yandex.ru/cloud/66d5714584227c6e67e5d45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98820541-DBA9-4D5D-8FAD-4385CAA376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Векторный фон для сочный цветов с заставками">
            <a:extLst>
              <a:ext uri="{FF2B5EF4-FFF2-40B4-BE49-F238E27FC236}">
                <a16:creationId xmlns="" xmlns:a16="http://schemas.microsoft.com/office/drawing/2014/main" id="{122B63F2-A6D5-4DF6-C470-82AA918D73C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27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51" name="Rectangle 10">
            <a:extLst>
              <a:ext uri="{FF2B5EF4-FFF2-40B4-BE49-F238E27FC236}">
                <a16:creationId xmlns="" xmlns:a16="http://schemas.microsoft.com/office/drawing/2014/main" id="{094F10E6-9317-4287-B0C9-C84A09A57B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73748" y="1884923"/>
            <a:ext cx="4220495" cy="38442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dist="190500" dir="8100000" algn="tl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394CC05-2AF8-54A9-6A0A-99BDA597E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6452" y="3209871"/>
            <a:ext cx="4419847" cy="767325"/>
          </a:xfrm>
          <a:noFill/>
          <a:effectLst/>
        </p:spPr>
        <p:txBody>
          <a:bodyPr anchor="b">
            <a:normAutofit fontScale="90000"/>
          </a:bodyPr>
          <a:lstStyle/>
          <a:p>
            <a:pPr algn="ctr"/>
            <a:r>
              <a:rPr lang="ru-RU" sz="4400" dirty="0">
                <a:solidFill>
                  <a:srgbClr val="000000"/>
                </a:solidFill>
              </a:rPr>
              <a:t>Инфин</a:t>
            </a:r>
            <a:r>
              <a:rPr lang="en-US" sz="4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ru-RU" sz="4400" dirty="0">
                <a:solidFill>
                  <a:srgbClr val="000000"/>
                </a:solidFill>
              </a:rPr>
              <a:t>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5CB2245-D5AB-9C66-FE33-AA011BAF1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5776" y="2347891"/>
            <a:ext cx="3536438" cy="683568"/>
          </a:xfrm>
        </p:spPr>
        <p:txBody>
          <a:bodyPr anchor="ctr">
            <a:noAutofit/>
          </a:bodyPr>
          <a:lstStyle/>
          <a:p>
            <a:r>
              <a:rPr lang="ru-RU" sz="2000" dirty="0">
                <a:solidFill>
                  <a:srgbClr val="000000"/>
                </a:solidFill>
              </a:rPr>
              <a:t>Центр цифрового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3658906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>
            <a:extLst>
              <a:ext uri="{FF2B5EF4-FFF2-40B4-BE49-F238E27FC236}">
                <a16:creationId xmlns="" xmlns:a16="http://schemas.microsoft.com/office/drawing/2014/main" id="{F0C817C9-850F-4FB6-B93B-CF3076C4A5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 flipH="1">
            <a:off x="0" y="0"/>
            <a:ext cx="567782" cy="3306479"/>
            <a:chOff x="11619770" y="-2005"/>
            <a:chExt cx="567782" cy="3306479"/>
          </a:xfrm>
        </p:grpSpPr>
        <p:sp>
          <p:nvSpPr>
            <p:cNvPr id="47" name="Freeform: Shape 46">
              <a:extLst>
                <a:ext uri="{FF2B5EF4-FFF2-40B4-BE49-F238E27FC236}">
                  <a16:creationId xmlns="" xmlns:a16="http://schemas.microsoft.com/office/drawing/2014/main" id="{159433A8-B67D-4675-AFDE-131069A709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3">
                <a:extLst>
                  <a:ext uri="{96DAC541-7B7A-43D3-8B79-37D633B846F1}">
                    <asvg:svgBlip xmlns="" xmlns:asvg="http://schemas.microsoft.com/office/drawing/2016/SVG/main" r:embed="rId4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E1CD1C45-6A4D-4237-B39C-2D58F401A8C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50" name="Rectangle 49">
            <a:extLst>
              <a:ext uri="{FF2B5EF4-FFF2-40B4-BE49-F238E27FC236}">
                <a16:creationId xmlns="" xmlns:a16="http://schemas.microsoft.com/office/drawing/2014/main" id="{791BC6C1-432B-468A-9868-A275F24A6B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85233AC3-4E84-4387-AAFF-A500B445AE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4884" y="0"/>
            <a:ext cx="12196883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7">
            <a:extLst>
              <a:ext uri="{FF2B5EF4-FFF2-40B4-BE49-F238E27FC236}">
                <a16:creationId xmlns="" xmlns:a16="http://schemas.microsoft.com/office/drawing/2014/main" id="{000D408D-84C2-4911-89AE-8BBD2C54A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4884" y="3058886"/>
            <a:ext cx="3831080" cy="3799114"/>
          </a:xfrm>
          <a:custGeom>
            <a:avLst/>
            <a:gdLst>
              <a:gd name="connsiteX0" fmla="*/ 0 w 6918934"/>
              <a:gd name="connsiteY0" fmla="*/ 0 h 6861203"/>
              <a:gd name="connsiteX1" fmla="*/ 6918934 w 6918934"/>
              <a:gd name="connsiteY1" fmla="*/ 0 h 6861203"/>
              <a:gd name="connsiteX2" fmla="*/ 6918934 w 6918934"/>
              <a:gd name="connsiteY2" fmla="*/ 6861203 h 6861203"/>
              <a:gd name="connsiteX3" fmla="*/ 0 w 6918934"/>
              <a:gd name="connsiteY3" fmla="*/ 6861203 h 6861203"/>
              <a:gd name="connsiteX4" fmla="*/ 0 w 6918934"/>
              <a:gd name="connsiteY4" fmla="*/ 0 h 6861203"/>
              <a:gd name="connsiteX0" fmla="*/ 0 w 6918934"/>
              <a:gd name="connsiteY0" fmla="*/ 0 h 6861203"/>
              <a:gd name="connsiteX1" fmla="*/ 6918934 w 6918934"/>
              <a:gd name="connsiteY1" fmla="*/ 6861203 h 6861203"/>
              <a:gd name="connsiteX2" fmla="*/ 0 w 6918934"/>
              <a:gd name="connsiteY2" fmla="*/ 6861203 h 6861203"/>
              <a:gd name="connsiteX3" fmla="*/ 0 w 6918934"/>
              <a:gd name="connsiteY3" fmla="*/ 0 h 6861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18934" h="6861203">
                <a:moveTo>
                  <a:pt x="0" y="0"/>
                </a:moveTo>
                <a:lnTo>
                  <a:pt x="6918934" y="6861203"/>
                </a:lnTo>
                <a:lnTo>
                  <a:pt x="0" y="686120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="" xmlns:a16="http://schemas.microsoft.com/office/drawing/2014/main" id="{97C5589B-8EB2-42B1-9EC7-54BF695D50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V="1">
            <a:off x="6945085" y="0"/>
            <a:ext cx="5246915" cy="5246915"/>
          </a:xfrm>
          <a:custGeom>
            <a:avLst/>
            <a:gdLst>
              <a:gd name="connsiteX0" fmla="*/ 0 w 5246915"/>
              <a:gd name="connsiteY0" fmla="*/ 5246915 h 5246915"/>
              <a:gd name="connsiteX1" fmla="*/ 5246915 w 5246915"/>
              <a:gd name="connsiteY1" fmla="*/ 0 h 5246915"/>
              <a:gd name="connsiteX2" fmla="*/ 0 w 5246915"/>
              <a:gd name="connsiteY2" fmla="*/ 0 h 5246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6915" h="5246915">
                <a:moveTo>
                  <a:pt x="0" y="5246915"/>
                </a:moveTo>
                <a:lnTo>
                  <a:pt x="5246915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rcRect/>
            <a:tile tx="0" ty="0" sx="6000" sy="6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58" name="Rectangle 57">
            <a:extLst>
              <a:ext uri="{FF2B5EF4-FFF2-40B4-BE49-F238E27FC236}">
                <a16:creationId xmlns="" xmlns:a16="http://schemas.microsoft.com/office/drawing/2014/main" id="{B584FCF6-0B17-48B0-9820-487A47182E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37267" y="1055077"/>
            <a:ext cx="10129062" cy="4747846"/>
          </a:xfrm>
          <a:prstGeom prst="rect">
            <a:avLst/>
          </a:prstGeom>
          <a:ln w="38100">
            <a:noFill/>
          </a:ln>
          <a:effectLst>
            <a:outerShdw dist="165100" dir="19020000" algn="tl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1C7C97-9D48-B6D3-713C-6A1F3F52B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879" y="2922256"/>
            <a:ext cx="9303799" cy="79468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30000"/>
              </a:lnSpc>
            </a:pPr>
            <a:r>
              <a:rPr lang="ru-RU" sz="2000" spc="1300" dirty="0" smtClean="0"/>
              <a:t>Направления</a:t>
            </a:r>
            <a:br>
              <a:rPr lang="ru-RU" sz="2000" spc="1300" dirty="0" smtClean="0"/>
            </a:br>
            <a:r>
              <a:rPr lang="ru-RU" sz="2400" spc="1300" dirty="0" smtClean="0"/>
              <a:t> ЦИФРОВИЗАЦИИ </a:t>
            </a:r>
            <a:r>
              <a:rPr lang="ru-RU" spc="1300" dirty="0"/>
              <a:t>цифровизации</a:t>
            </a:r>
            <a:endParaRPr lang="en-US" spc="1300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2EFCA7E5-D480-4C5D-6EE1-73B4155FA0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artisticPhotocopy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63008" y="1299866"/>
            <a:ext cx="4857806" cy="1569359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79095" y="3847022"/>
            <a:ext cx="9882855" cy="179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4023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FF28492A-DDDF-4C12-AE60-3EA02D8D20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E063DF58-06E6-4ED6-947D-1490C2F718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V="1">
            <a:off x="5553891" y="-5553891"/>
            <a:ext cx="1084217" cy="12192003"/>
          </a:xfrm>
          <a:custGeom>
            <a:avLst/>
            <a:gdLst>
              <a:gd name="connsiteX0" fmla="*/ 757287 w 757287"/>
              <a:gd name="connsiteY0" fmla="*/ 3694096 h 3694096"/>
              <a:gd name="connsiteX1" fmla="*/ 757287 w 757287"/>
              <a:gd name="connsiteY1" fmla="*/ 0 h 3694096"/>
              <a:gd name="connsiteX2" fmla="*/ 0 w 757287"/>
              <a:gd name="connsiteY2" fmla="*/ 0 h 3694096"/>
              <a:gd name="connsiteX3" fmla="*/ 0 w 757287"/>
              <a:gd name="connsiteY3" fmla="*/ 3686094 h 369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287" h="3694096">
                <a:moveTo>
                  <a:pt x="757287" y="3694096"/>
                </a:moveTo>
                <a:lnTo>
                  <a:pt x="757287" y="0"/>
                </a:lnTo>
                <a:lnTo>
                  <a:pt x="0" y="0"/>
                </a:lnTo>
                <a:lnTo>
                  <a:pt x="0" y="368609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tile tx="0" ty="0" sx="6000" sy="6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2E94902-2C69-4F6B-E192-0088373D6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349" y="838459"/>
            <a:ext cx="9507106" cy="1281181"/>
          </a:xfrm>
          <a:solidFill>
            <a:schemeClr val="accent1">
              <a:lumMod val="20000"/>
              <a:lumOff val="80000"/>
            </a:schemeClr>
          </a:solidFill>
          <a:effectLst>
            <a:outerShdw dist="190500" dir="18960000" algn="tr" rotWithShape="0">
              <a:schemeClr val="tx1"/>
            </a:outerShdw>
          </a:effectLst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Программирование на языке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</a:t>
            </a:r>
            <a:endParaRPr lang="ru-RU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DFABA25-957E-D90B-FA53-7F72E67F2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49" y="2187304"/>
            <a:ext cx="6498363" cy="418196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dirty="0"/>
              <a:t>Основные сферы применения:</a:t>
            </a:r>
          </a:p>
          <a:p>
            <a:r>
              <a:rPr lang="ru-RU" sz="3200" dirty="0"/>
              <a:t>Веб-разработка;</a:t>
            </a:r>
          </a:p>
          <a:p>
            <a:r>
              <a:rPr lang="ru-RU" sz="3200" dirty="0"/>
              <a:t>Анализ данных;</a:t>
            </a:r>
          </a:p>
          <a:p>
            <a:r>
              <a:rPr lang="ru-RU" sz="3200" dirty="0"/>
              <a:t>Машинное обучение;</a:t>
            </a:r>
          </a:p>
          <a:p>
            <a:r>
              <a:rPr lang="ru-RU" sz="3200" dirty="0"/>
              <a:t>Автоматизация процессов;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9995D172-ECE3-CB2F-27AA-E700F51D7CB7}"/>
              </a:ext>
            </a:extLst>
          </p:cNvPr>
          <p:cNvSpPr txBox="1">
            <a:spLocks/>
          </p:cNvSpPr>
          <p:nvPr/>
        </p:nvSpPr>
        <p:spPr>
          <a:xfrm>
            <a:off x="6441790" y="3172360"/>
            <a:ext cx="4819861" cy="29102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Тестирование;</a:t>
            </a:r>
          </a:p>
          <a:p>
            <a:r>
              <a:rPr lang="ru-RU" sz="3200" dirty="0"/>
              <a:t>Десктопные и мобильные приложения;</a:t>
            </a:r>
          </a:p>
          <a:p>
            <a:r>
              <a:rPr lang="ru-RU" sz="3200" dirty="0"/>
              <a:t>Внутриигровые скрипты.</a:t>
            </a:r>
          </a:p>
        </p:txBody>
      </p:sp>
    </p:spTree>
    <p:extLst>
      <p:ext uri="{BB962C8B-B14F-4D97-AF65-F5344CB8AC3E}">
        <p14:creationId xmlns:p14="http://schemas.microsoft.com/office/powerpoint/2010/main" xmlns="" val="172291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FF28492A-DDDF-4C12-AE60-3EA02D8D20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E063DF58-06E6-4ED6-947D-1490C2F718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V="1">
            <a:off x="5553891" y="-5553891"/>
            <a:ext cx="1084217" cy="12192003"/>
          </a:xfrm>
          <a:custGeom>
            <a:avLst/>
            <a:gdLst>
              <a:gd name="connsiteX0" fmla="*/ 757287 w 757287"/>
              <a:gd name="connsiteY0" fmla="*/ 3694096 h 3694096"/>
              <a:gd name="connsiteX1" fmla="*/ 757287 w 757287"/>
              <a:gd name="connsiteY1" fmla="*/ 0 h 3694096"/>
              <a:gd name="connsiteX2" fmla="*/ 0 w 757287"/>
              <a:gd name="connsiteY2" fmla="*/ 0 h 3694096"/>
              <a:gd name="connsiteX3" fmla="*/ 0 w 757287"/>
              <a:gd name="connsiteY3" fmla="*/ 3686094 h 369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287" h="3694096">
                <a:moveTo>
                  <a:pt x="757287" y="3694096"/>
                </a:moveTo>
                <a:lnTo>
                  <a:pt x="757287" y="0"/>
                </a:lnTo>
                <a:lnTo>
                  <a:pt x="0" y="0"/>
                </a:lnTo>
                <a:lnTo>
                  <a:pt x="0" y="368609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tile tx="0" ty="0" sx="6000" sy="6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2E94902-2C69-4F6B-E192-0088373D6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349" y="838459"/>
            <a:ext cx="9507106" cy="1281181"/>
          </a:xfrm>
          <a:solidFill>
            <a:schemeClr val="accent1">
              <a:lumMod val="20000"/>
              <a:lumOff val="80000"/>
            </a:schemeClr>
          </a:solidFill>
          <a:effectLst>
            <a:outerShdw dist="190500" dir="18960000" algn="tr" rotWithShape="0">
              <a:schemeClr val="tx1"/>
            </a:outerShdw>
          </a:effectLst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Программирование на языке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Java</a:t>
            </a:r>
            <a:endParaRPr lang="ru-RU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022307B2-5A3A-50E7-19D1-4A7A21208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49" y="2187304"/>
            <a:ext cx="6498363" cy="418196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dirty="0"/>
              <a:t>Основные сферы применения:</a:t>
            </a:r>
          </a:p>
          <a:p>
            <a:r>
              <a:rPr lang="ru-RU" sz="3200" dirty="0"/>
              <a:t>Приложения для </a:t>
            </a:r>
            <a:r>
              <a:rPr lang="en-US" sz="3200" b="1" dirty="0"/>
              <a:t>Android</a:t>
            </a:r>
            <a:r>
              <a:rPr lang="ru-RU" sz="3200" dirty="0"/>
              <a:t>;</a:t>
            </a:r>
          </a:p>
          <a:p>
            <a:r>
              <a:rPr lang="ru-RU" sz="3200" dirty="0"/>
              <a:t>Веб-разработка;</a:t>
            </a:r>
          </a:p>
          <a:p>
            <a:r>
              <a:rPr lang="ru-RU" sz="3200" dirty="0"/>
              <a:t>Десктопные приложения;</a:t>
            </a:r>
          </a:p>
          <a:p>
            <a:r>
              <a:rPr lang="ru-RU" sz="3200" dirty="0"/>
              <a:t>Сервера;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24D2077F-A885-C2D2-D083-CE80F13AB786}"/>
              </a:ext>
            </a:extLst>
          </p:cNvPr>
          <p:cNvSpPr txBox="1">
            <a:spLocks/>
          </p:cNvSpPr>
          <p:nvPr/>
        </p:nvSpPr>
        <p:spPr>
          <a:xfrm>
            <a:off x="6205309" y="3017232"/>
            <a:ext cx="5801710" cy="33525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Промышленные программы;</a:t>
            </a:r>
          </a:p>
          <a:p>
            <a:r>
              <a:rPr lang="ru-RU" sz="3200" dirty="0"/>
              <a:t>Анализ данных;</a:t>
            </a:r>
          </a:p>
          <a:p>
            <a:r>
              <a:rPr lang="ru-RU" sz="3200" dirty="0"/>
              <a:t>Встраиваемые системы;</a:t>
            </a:r>
          </a:p>
          <a:p>
            <a:r>
              <a:rPr lang="ru-RU" sz="3200" dirty="0"/>
              <a:t>Игры.</a:t>
            </a:r>
          </a:p>
        </p:txBody>
      </p:sp>
    </p:spTree>
    <p:extLst>
      <p:ext uri="{BB962C8B-B14F-4D97-AF65-F5344CB8AC3E}">
        <p14:creationId xmlns:p14="http://schemas.microsoft.com/office/powerpoint/2010/main" xmlns="" val="91885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FF28492A-DDDF-4C12-AE60-3EA02D8D20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E063DF58-06E6-4ED6-947D-1490C2F718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V="1">
            <a:off x="5553891" y="-5553891"/>
            <a:ext cx="1084217" cy="12192003"/>
          </a:xfrm>
          <a:custGeom>
            <a:avLst/>
            <a:gdLst>
              <a:gd name="connsiteX0" fmla="*/ 757287 w 757287"/>
              <a:gd name="connsiteY0" fmla="*/ 3694096 h 3694096"/>
              <a:gd name="connsiteX1" fmla="*/ 757287 w 757287"/>
              <a:gd name="connsiteY1" fmla="*/ 0 h 3694096"/>
              <a:gd name="connsiteX2" fmla="*/ 0 w 757287"/>
              <a:gd name="connsiteY2" fmla="*/ 0 h 3694096"/>
              <a:gd name="connsiteX3" fmla="*/ 0 w 757287"/>
              <a:gd name="connsiteY3" fmla="*/ 3686094 h 369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287" h="3694096">
                <a:moveTo>
                  <a:pt x="757287" y="3694096"/>
                </a:moveTo>
                <a:lnTo>
                  <a:pt x="757287" y="0"/>
                </a:lnTo>
                <a:lnTo>
                  <a:pt x="0" y="0"/>
                </a:lnTo>
                <a:lnTo>
                  <a:pt x="0" y="368609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tile tx="0" ty="0" sx="6000" sy="6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04373B-35B6-1FB5-5792-26F273635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349" y="838459"/>
            <a:ext cx="9507106" cy="1281181"/>
          </a:xfrm>
          <a:solidFill>
            <a:schemeClr val="accent1">
              <a:lumMod val="20000"/>
              <a:lumOff val="80000"/>
            </a:schemeClr>
          </a:solidFill>
          <a:effectLst>
            <a:outerShdw dist="190500" dir="18960000" algn="tr" rotWithShape="0">
              <a:schemeClr val="tx1"/>
            </a:outerShdw>
          </a:effectLst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Мобильная разработка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637062E1-BDE1-9AC9-D744-BE0928242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49" y="2187304"/>
            <a:ext cx="6498363" cy="418196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dirty="0"/>
              <a:t>Основные сферы применения:</a:t>
            </a:r>
          </a:p>
          <a:p>
            <a:r>
              <a:rPr lang="ru-RU" sz="3200" dirty="0"/>
              <a:t>Игры;</a:t>
            </a:r>
          </a:p>
          <a:p>
            <a:r>
              <a:rPr lang="ru-RU" sz="3200" dirty="0"/>
              <a:t>Мессенджеры;</a:t>
            </a:r>
          </a:p>
          <a:p>
            <a:r>
              <a:rPr lang="ru-RU" sz="3200" dirty="0"/>
              <a:t>Веб-браузеры;</a:t>
            </a:r>
          </a:p>
          <a:p>
            <a:r>
              <a:rPr lang="ru-RU" sz="3200" dirty="0"/>
              <a:t>Социальные сети;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D5C140D6-B12F-628E-F52A-DEDC64C37327}"/>
              </a:ext>
            </a:extLst>
          </p:cNvPr>
          <p:cNvSpPr txBox="1">
            <a:spLocks/>
          </p:cNvSpPr>
          <p:nvPr/>
        </p:nvSpPr>
        <p:spPr>
          <a:xfrm>
            <a:off x="6169480" y="3297189"/>
            <a:ext cx="4474070" cy="27728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Потоковая передача </a:t>
            </a:r>
            <a:br>
              <a:rPr lang="ru-RU" sz="3200" dirty="0"/>
            </a:br>
            <a:r>
              <a:rPr lang="ru-RU" sz="3200" dirty="0"/>
              <a:t>музыки и видео;</a:t>
            </a:r>
          </a:p>
          <a:p>
            <a:r>
              <a:rPr lang="ru-RU" sz="3200" dirty="0"/>
              <a:t>Торговля, </a:t>
            </a:r>
            <a:br>
              <a:rPr lang="ru-RU" sz="3200" dirty="0"/>
            </a:br>
            <a:r>
              <a:rPr lang="ru-RU" sz="3200" dirty="0"/>
              <a:t>интернет-магазины.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254766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FF28492A-DDDF-4C12-AE60-3EA02D8D20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E063DF58-06E6-4ED6-947D-1490C2F718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V="1">
            <a:off x="5553891" y="-5553891"/>
            <a:ext cx="1084217" cy="12192003"/>
          </a:xfrm>
          <a:custGeom>
            <a:avLst/>
            <a:gdLst>
              <a:gd name="connsiteX0" fmla="*/ 757287 w 757287"/>
              <a:gd name="connsiteY0" fmla="*/ 3694096 h 3694096"/>
              <a:gd name="connsiteX1" fmla="*/ 757287 w 757287"/>
              <a:gd name="connsiteY1" fmla="*/ 0 h 3694096"/>
              <a:gd name="connsiteX2" fmla="*/ 0 w 757287"/>
              <a:gd name="connsiteY2" fmla="*/ 0 h 3694096"/>
              <a:gd name="connsiteX3" fmla="*/ 0 w 757287"/>
              <a:gd name="connsiteY3" fmla="*/ 3686094 h 369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287" h="3694096">
                <a:moveTo>
                  <a:pt x="757287" y="3694096"/>
                </a:moveTo>
                <a:lnTo>
                  <a:pt x="757287" y="0"/>
                </a:lnTo>
                <a:lnTo>
                  <a:pt x="0" y="0"/>
                </a:lnTo>
                <a:lnTo>
                  <a:pt x="0" y="368609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tile tx="0" ty="0" sx="6000" sy="6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04373B-35B6-1FB5-5792-26F273635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349" y="838459"/>
            <a:ext cx="9507106" cy="1281181"/>
          </a:xfrm>
          <a:solidFill>
            <a:schemeClr val="accent1">
              <a:lumMod val="20000"/>
              <a:lumOff val="80000"/>
            </a:schemeClr>
          </a:solidFill>
          <a:effectLst>
            <a:outerShdw dist="190500" dir="18960000" algn="tr" rotWithShape="0">
              <a:schemeClr val="tx1"/>
            </a:outerShdw>
          </a:effectLst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Виртуальная и дополненная реальность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CED28D0A-5FE2-715B-3438-3FC36ED4C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49" y="2187304"/>
            <a:ext cx="6498363" cy="418196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dirty="0"/>
              <a:t>Основные сферы применения:</a:t>
            </a:r>
          </a:p>
          <a:p>
            <a:r>
              <a:rPr lang="ru-RU" sz="3200" dirty="0"/>
              <a:t>Торговля;</a:t>
            </a:r>
          </a:p>
          <a:p>
            <a:r>
              <a:rPr lang="ru-RU" sz="3200" dirty="0"/>
              <a:t>Образование;</a:t>
            </a:r>
          </a:p>
          <a:p>
            <a:r>
              <a:rPr lang="ru-RU" sz="3200" dirty="0"/>
              <a:t>Здравоохранение;</a:t>
            </a:r>
          </a:p>
          <a:p>
            <a:r>
              <a:rPr lang="ru-RU" sz="3200" dirty="0"/>
              <a:t>Навигационные системы;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9D2C339C-AEAA-C307-174C-7522AFE4309A}"/>
              </a:ext>
            </a:extLst>
          </p:cNvPr>
          <p:cNvSpPr txBox="1">
            <a:spLocks/>
          </p:cNvSpPr>
          <p:nvPr/>
        </p:nvSpPr>
        <p:spPr>
          <a:xfrm>
            <a:off x="6438637" y="3047059"/>
            <a:ext cx="4666592" cy="33525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Строительство;</a:t>
            </a:r>
          </a:p>
          <a:p>
            <a:r>
              <a:rPr lang="ru-RU" sz="3200" dirty="0"/>
              <a:t>Развлечения;</a:t>
            </a:r>
          </a:p>
          <a:p>
            <a:r>
              <a:rPr lang="ru-RU" sz="3200" dirty="0"/>
              <a:t>Искусство и дизайн;</a:t>
            </a:r>
          </a:p>
          <a:p>
            <a:r>
              <a:rPr lang="ru-RU" sz="3200" dirty="0"/>
              <a:t>Социальные сети.</a:t>
            </a:r>
          </a:p>
        </p:txBody>
      </p:sp>
    </p:spTree>
    <p:extLst>
      <p:ext uri="{BB962C8B-B14F-4D97-AF65-F5344CB8AC3E}">
        <p14:creationId xmlns:p14="http://schemas.microsoft.com/office/powerpoint/2010/main" xmlns="" val="1044401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FF28492A-DDDF-4C12-AE60-3EA02D8D20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E063DF58-06E6-4ED6-947D-1490C2F718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V="1">
            <a:off x="5553891" y="-5553891"/>
            <a:ext cx="1084217" cy="12192003"/>
          </a:xfrm>
          <a:custGeom>
            <a:avLst/>
            <a:gdLst>
              <a:gd name="connsiteX0" fmla="*/ 757287 w 757287"/>
              <a:gd name="connsiteY0" fmla="*/ 3694096 h 3694096"/>
              <a:gd name="connsiteX1" fmla="*/ 757287 w 757287"/>
              <a:gd name="connsiteY1" fmla="*/ 0 h 3694096"/>
              <a:gd name="connsiteX2" fmla="*/ 0 w 757287"/>
              <a:gd name="connsiteY2" fmla="*/ 0 h 3694096"/>
              <a:gd name="connsiteX3" fmla="*/ 0 w 757287"/>
              <a:gd name="connsiteY3" fmla="*/ 3686094 h 369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287" h="3694096">
                <a:moveTo>
                  <a:pt x="757287" y="3694096"/>
                </a:moveTo>
                <a:lnTo>
                  <a:pt x="757287" y="0"/>
                </a:lnTo>
                <a:lnTo>
                  <a:pt x="0" y="0"/>
                </a:lnTo>
                <a:lnTo>
                  <a:pt x="0" y="368609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tile tx="0" ty="0" sx="6000" sy="6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04373B-35B6-1FB5-5792-26F273635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349" y="838459"/>
            <a:ext cx="9507106" cy="1281181"/>
          </a:xfrm>
          <a:solidFill>
            <a:schemeClr val="accent1">
              <a:lumMod val="20000"/>
              <a:lumOff val="80000"/>
            </a:schemeClr>
          </a:solidFill>
          <a:effectLst>
            <a:outerShdw dist="190500" dir="18960000" algn="tr" rotWithShape="0">
              <a:schemeClr val="tx1"/>
            </a:outerShdw>
          </a:effectLst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Беспилотные летательные аппараты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87748C87-8452-7ED8-0D86-FAEC5EC4B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49" y="2187304"/>
            <a:ext cx="6498363" cy="41819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dirty="0"/>
              <a:t>Основные сферы применения:</a:t>
            </a:r>
          </a:p>
          <a:p>
            <a:r>
              <a:rPr lang="ru-RU" sz="3200" dirty="0"/>
              <a:t>Исследования окружающей среды;</a:t>
            </a:r>
          </a:p>
          <a:p>
            <a:r>
              <a:rPr lang="ru-RU" sz="3200" dirty="0"/>
              <a:t>Сельское хозяйство;</a:t>
            </a:r>
          </a:p>
          <a:p>
            <a:r>
              <a:rPr lang="ru-RU" sz="3200" dirty="0"/>
              <a:t>Строительство и архитектура;</a:t>
            </a:r>
          </a:p>
          <a:p>
            <a:r>
              <a:rPr lang="ru-RU" sz="3200" dirty="0"/>
              <a:t>Логистика;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7063BD70-3771-5C4D-B62B-8003F174FBF2}"/>
              </a:ext>
            </a:extLst>
          </p:cNvPr>
          <p:cNvSpPr txBox="1">
            <a:spLocks/>
          </p:cNvSpPr>
          <p:nvPr/>
        </p:nvSpPr>
        <p:spPr>
          <a:xfrm>
            <a:off x="6924214" y="3411243"/>
            <a:ext cx="5026047" cy="3202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Фото и видеосъемка;</a:t>
            </a:r>
          </a:p>
          <a:p>
            <a:r>
              <a:rPr lang="ru-RU" sz="3200" dirty="0"/>
              <a:t>Безопасность;</a:t>
            </a:r>
          </a:p>
          <a:p>
            <a:r>
              <a:rPr lang="ru-RU" sz="3200" dirty="0"/>
              <a:t>Мониторинг автодорог;</a:t>
            </a:r>
          </a:p>
          <a:p>
            <a:r>
              <a:rPr lang="ru-RU" sz="3200" dirty="0"/>
              <a:t>Военные цели.</a:t>
            </a:r>
          </a:p>
        </p:txBody>
      </p:sp>
    </p:spTree>
    <p:extLst>
      <p:ext uri="{BB962C8B-B14F-4D97-AF65-F5344CB8AC3E}">
        <p14:creationId xmlns:p14="http://schemas.microsoft.com/office/powerpoint/2010/main" xmlns="" val="297691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FF28492A-DDDF-4C12-AE60-3EA02D8D20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E063DF58-06E6-4ED6-947D-1490C2F718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V="1">
            <a:off x="5553891" y="-5553891"/>
            <a:ext cx="1084217" cy="12192003"/>
          </a:xfrm>
          <a:custGeom>
            <a:avLst/>
            <a:gdLst>
              <a:gd name="connsiteX0" fmla="*/ 757287 w 757287"/>
              <a:gd name="connsiteY0" fmla="*/ 3694096 h 3694096"/>
              <a:gd name="connsiteX1" fmla="*/ 757287 w 757287"/>
              <a:gd name="connsiteY1" fmla="*/ 0 h 3694096"/>
              <a:gd name="connsiteX2" fmla="*/ 0 w 757287"/>
              <a:gd name="connsiteY2" fmla="*/ 0 h 3694096"/>
              <a:gd name="connsiteX3" fmla="*/ 0 w 757287"/>
              <a:gd name="connsiteY3" fmla="*/ 3686094 h 369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287" h="3694096">
                <a:moveTo>
                  <a:pt x="757287" y="3694096"/>
                </a:moveTo>
                <a:lnTo>
                  <a:pt x="757287" y="0"/>
                </a:lnTo>
                <a:lnTo>
                  <a:pt x="0" y="0"/>
                </a:lnTo>
                <a:lnTo>
                  <a:pt x="0" y="368609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tile tx="0" ty="0" sx="6000" sy="6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04373B-35B6-1FB5-5792-26F273635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349" y="838459"/>
            <a:ext cx="9507106" cy="1281181"/>
          </a:xfrm>
          <a:solidFill>
            <a:schemeClr val="accent1">
              <a:lumMod val="20000"/>
              <a:lumOff val="80000"/>
            </a:schemeClr>
          </a:solidFill>
          <a:effectLst>
            <a:outerShdw dist="190500" dir="18960000" algn="tr" rotWithShape="0">
              <a:schemeClr val="tx1"/>
            </a:outerShdw>
          </a:effectLst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Программирование роботов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17627D7C-FF4B-5176-0505-922E0C83B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49" y="2187304"/>
            <a:ext cx="6498363" cy="418196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dirty="0"/>
              <a:t>Основные сферы применения:</a:t>
            </a:r>
          </a:p>
          <a:p>
            <a:r>
              <a:rPr lang="ru-RU" sz="3200" dirty="0"/>
              <a:t>Промышленное производство;</a:t>
            </a:r>
          </a:p>
          <a:p>
            <a:r>
              <a:rPr lang="ru-RU" sz="3200" dirty="0"/>
              <a:t>Медицинские операции;</a:t>
            </a:r>
          </a:p>
          <a:p>
            <a:r>
              <a:rPr lang="ru-RU" sz="3200" dirty="0"/>
              <a:t>Домашняя автоматизация;</a:t>
            </a:r>
          </a:p>
          <a:p>
            <a:r>
              <a:rPr lang="ru-RU" sz="3200" dirty="0"/>
              <a:t>Безопасность;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91EFD20A-88E7-C37A-C7A5-ED2F3FFCA9E9}"/>
              </a:ext>
            </a:extLst>
          </p:cNvPr>
          <p:cNvSpPr txBox="1">
            <a:spLocks/>
          </p:cNvSpPr>
          <p:nvPr/>
        </p:nvSpPr>
        <p:spPr>
          <a:xfrm>
            <a:off x="7494928" y="3044807"/>
            <a:ext cx="3887776" cy="3202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00584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Char char="–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Наука и космос;</a:t>
            </a:r>
          </a:p>
          <a:p>
            <a:r>
              <a:rPr lang="ru-RU" sz="3200" dirty="0"/>
              <a:t>Логистика;</a:t>
            </a:r>
          </a:p>
          <a:p>
            <a:r>
              <a:rPr lang="ru-RU" sz="3200" dirty="0"/>
              <a:t>Торговля;</a:t>
            </a:r>
          </a:p>
          <a:p>
            <a:r>
              <a:rPr lang="ru-RU" sz="3200" dirty="0"/>
              <a:t>Развлечения.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256294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Запись на курсы…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8662" y="2019300"/>
            <a:ext cx="10357666" cy="1084848"/>
          </a:xfrm>
        </p:spPr>
        <p:txBody>
          <a:bodyPr/>
          <a:lstStyle/>
          <a:p>
            <a:r>
              <a:rPr lang="ru-RU" dirty="0" smtClean="0"/>
              <a:t>Ссылка на запись: </a:t>
            </a:r>
          </a:p>
          <a:p>
            <a:r>
              <a:rPr lang="en-US" dirty="0" smtClean="0">
                <a:hlinkClick r:id="rId2"/>
              </a:rPr>
              <a:t>https://forms.yandex.ru/cloud/66d5714584227c6e67e5d451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500" y="3134059"/>
            <a:ext cx="3723941" cy="3723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eniceBeachVTI">
  <a:themeElements>
    <a:clrScheme name="AnalogousFromRegularSeedRightStep">
      <a:dk1>
        <a:srgbClr val="000000"/>
      </a:dk1>
      <a:lt1>
        <a:srgbClr val="FFFFFF"/>
      </a:lt1>
      <a:dk2>
        <a:srgbClr val="1C2732"/>
      </a:dk2>
      <a:lt2>
        <a:srgbClr val="F3F0F1"/>
      </a:lt2>
      <a:accent1>
        <a:srgbClr val="21B782"/>
      </a:accent1>
      <a:accent2>
        <a:srgbClr val="14B1BC"/>
      </a:accent2>
      <a:accent3>
        <a:srgbClr val="298CE7"/>
      </a:accent3>
      <a:accent4>
        <a:srgbClr val="2E40D9"/>
      </a:accent4>
      <a:accent5>
        <a:srgbClr val="6529E7"/>
      </a:accent5>
      <a:accent6>
        <a:srgbClr val="A217D5"/>
      </a:accent6>
      <a:hlink>
        <a:srgbClr val="BF3F6C"/>
      </a:hlink>
      <a:folHlink>
        <a:srgbClr val="7F7F7F"/>
      </a:folHlink>
    </a:clrScheme>
    <a:fontScheme name="Avenir 1">
      <a:majorFont>
        <a:latin typeface="Avenir Next LT Pro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eniceBeachVTI" id="{69839BBA-F383-4FFD-B56A-E36ACE43E09D}" vid="{060D2740-A69C-444A-B833-E03D333ADD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183</Words>
  <Application>Microsoft Office PowerPoint</Application>
  <PresentationFormat>Произвольный</PresentationFormat>
  <Paragraphs>64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VeniceBeachVTI</vt:lpstr>
      <vt:lpstr>ИнфинITи</vt:lpstr>
      <vt:lpstr>Направления  ЦИФРОВИЗАЦИИ цифровизации</vt:lpstr>
      <vt:lpstr>Программирование на языке python</vt:lpstr>
      <vt:lpstr>Программирование на языке Java</vt:lpstr>
      <vt:lpstr>Мобильная разработка</vt:lpstr>
      <vt:lpstr>Виртуальная и дополненная реальность</vt:lpstr>
      <vt:lpstr>Беспилотные летательные аппараты</vt:lpstr>
      <vt:lpstr>Программирование роботов</vt:lpstr>
      <vt:lpstr>Запись на курсы…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ИнфинITи</dc:title>
  <dc:creator>Юлия Кондратович</dc:creator>
  <cp:lastModifiedBy>DELL</cp:lastModifiedBy>
  <cp:revision>14</cp:revision>
  <dcterms:created xsi:type="dcterms:W3CDTF">2024-09-02T14:30:22Z</dcterms:created>
  <dcterms:modified xsi:type="dcterms:W3CDTF">2024-09-04T08:26:21Z</dcterms:modified>
</cp:coreProperties>
</file>