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1" r:id="rId5"/>
    <p:sldId id="281" r:id="rId6"/>
    <p:sldId id="276" r:id="rId7"/>
    <p:sldId id="279" r:id="rId8"/>
    <p:sldId id="272" r:id="rId9"/>
    <p:sldId id="282" r:id="rId10"/>
    <p:sldId id="28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524"/>
    <a:srgbClr val="173444"/>
    <a:srgbClr val="627176"/>
    <a:srgbClr val="E86026"/>
    <a:srgbClr val="FEF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0" y="252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png"/><Relationship Id="rId10" Type="http://schemas.openxmlformats.org/officeDocument/2006/relationships/image" Target="../media/image57.jpeg"/><Relationship Id="rId4" Type="http://schemas.openxmlformats.org/officeDocument/2006/relationships/image" Target="../media/image5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1940" y="394656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г. Санкт-Петербург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г. Кронштадт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2492" y="165838"/>
            <a:ext cx="836950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u="sng" dirty="0">
                <a:solidFill>
                  <a:schemeClr val="tx1"/>
                </a:solidFill>
              </a:rPr>
              <a:t>Историко-краеведческий музей "Остров Котлин"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5800" y="594948"/>
            <a:ext cx="5980641" cy="787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Государственное бюджетное общеобразовательное учреждение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СОШ №422  Кронштадтского района Санкт-Петербурга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" y="491144"/>
            <a:ext cx="330939" cy="5763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76967" y="1486891"/>
            <a:ext cx="6933063" cy="5249514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lvl="0" indent="396000" algn="just">
              <a:lnSpc>
                <a:spcPct val="114000"/>
              </a:lnSpc>
            </a:pPr>
            <a:r>
              <a:rPr lang="ru-RU" sz="1400" dirty="0"/>
              <a:t>В  2021 году  музею  «Остров Котлин» исполнилось 20 лет. В сентябре 2001 года учитель истории Шлендова М.А.  назначена классным руководителем 7-г класса. Эти активные, творческие ребята и  станут инициаторами сбора материалов о родном городе, создадут группу «Поиск» и привлекут учеников 422-й школы к созданию музея. Походы по историческим местам Кронштадта будут очень плодотворными. Найдены уникальные предметы петровской эпохи: чугунные ядра, кирка, лопата, часть деревянного водопровода, корабельные гвозди, штык-тесак. Первая выставка откроется в декабре 2001 года. Официальная регистрация музея состоялась 4 октября 2004 года. </a:t>
            </a:r>
          </a:p>
          <a:p>
            <a:pPr indent="396000" algn="just">
              <a:lnSpc>
                <a:spcPct val="114000"/>
              </a:lnSpc>
              <a:spcBef>
                <a:spcPts val="0"/>
              </a:spcBef>
            </a:pPr>
            <a:r>
              <a:rPr lang="ru-RU" sz="1400" dirty="0"/>
              <a:t>В настоящее время в музее - 2456 экспонатов. Важнейшая задача музея - воспитание патриота, гражданина. Основные виды деятельности: краеведческая, экскурсионная, исследовательская, поисковая.</a:t>
            </a:r>
          </a:p>
          <a:p>
            <a:pPr indent="396000" algn="just">
              <a:lnSpc>
                <a:spcPct val="114000"/>
              </a:lnSpc>
              <a:spcBef>
                <a:spcPts val="0"/>
              </a:spcBef>
            </a:pPr>
            <a:r>
              <a:rPr lang="ru-RU" sz="1400" dirty="0"/>
              <a:t> Наши партнёры:  общественные организации, детские клубы, музеи города, ветераны войны, Парк «Патриот» Западного Военного Округа и «Музей Победы». </a:t>
            </a:r>
          </a:p>
          <a:p>
            <a:pPr indent="396000" algn="just">
              <a:lnSpc>
                <a:spcPct val="114000"/>
              </a:lnSpc>
              <a:spcBef>
                <a:spcPts val="0"/>
              </a:spcBef>
            </a:pPr>
            <a:r>
              <a:rPr lang="ru-RU" sz="1400" dirty="0"/>
              <a:t>В музее – 3 зала, в каждом  своя тематика. О Великой Отечественной войне рассказывают экспонаты  второго зала: о героях Балтики, подводниках, артиллеристах, лётчиках. В этом зале 28 моделей кораблей, 8 картин о морских сражениях, а 4 макета  исторических мест города-крепости - украшение второго  зала.  В музее есть хранилище, где собраны старые газеты, журналы, книги, видеоролики, рефераты  о городе – герое Ленинграде. За 20 лет  школу экскурсоводов прошли сотни ребят. Они принимают гостей нашего региона,  а также представителей ближнего и дальнего зарубежья. </a:t>
            </a:r>
          </a:p>
        </p:txBody>
      </p:sp>
      <p:pic>
        <p:nvPicPr>
          <p:cNvPr id="11" name="Рисунок 10" descr="C:\Users\Администратор\Desktop\эмблемы музея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674378" y="80301"/>
            <a:ext cx="1237081" cy="119230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2270" y="1382407"/>
            <a:ext cx="5032389" cy="420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s://ds03.infourok.ru/uploads/ex/1267/0001104e-f5599e59/4/hello_html_6ac475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472754"/>
            <a:ext cx="4412512" cy="13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D82E0FD-BD28-CE4F-8D79-5DDDB50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" y="14102"/>
            <a:ext cx="11808323" cy="6643773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BE6D30A-272A-094B-95AB-AF38551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4" y="0"/>
            <a:ext cx="12189079" cy="6879451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06CB5A5-3555-824C-A106-D37EAFD56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951" y="-9950036"/>
            <a:ext cx="878392" cy="49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14447" y="187839"/>
            <a:ext cx="5445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Ленинградцы, ваш подвиг </a:t>
            </a:r>
            <a:r>
              <a:rPr lang="ru-RU" sz="2400" b="1" dirty="0" smtClean="0"/>
              <a:t>бессмертен!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6367" y="669050"/>
            <a:ext cx="4592615" cy="3165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13"/>
            <a:ext cx="4481448" cy="310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3"/>
          <a:stretch/>
        </p:blipFill>
        <p:spPr>
          <a:xfrm>
            <a:off x="257143" y="3429000"/>
            <a:ext cx="4139951" cy="294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90873" y="3899156"/>
            <a:ext cx="7278624" cy="2450351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marL="0" marR="0" lvl="0" indent="3600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Юные краеведы музея «Остров Котлин» стали партнёрами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«Музея Победы», участвуют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всероссийских слетах, форумах, конкурсах. Они  вышли на уровень межрегионального сотрудничества, что  помогает  воспитывать достойных граждан России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3600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Выставка:  Героические лётчики Балтики во втором зале школьного музея</a:t>
            </a:r>
          </a:p>
          <a:p>
            <a:pPr marL="0" marR="0" lvl="0" indent="3600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Авиационное  оружия образца 1941 года   передано   ЗВО  общества «Ладога»</a:t>
            </a:r>
          </a:p>
          <a:p>
            <a:pPr marL="0" marR="0" lvl="0" indent="3600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Макет аэродрома «Бычье поле», сделан краеведами школы. Фашисты так и не сумели определить его место нахождения на о. Котлин. До конца блокады наши самолёты поднимались и садились на засекреченном объекте, на посадочную полосу. А ведь эта полоса утрамбовывалась руками ребят школьников 8-10 классов в августе 1941 г. Она и сейчас действует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. 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настоящее аэродром   «Бычье поле» начали реконструировать.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BD3D3-06B6-44B5-B15C-55A16E7CFCAD}"/>
              </a:ext>
            </a:extLst>
          </p:cNvPr>
          <p:cNvSpPr txBox="1"/>
          <p:nvPr/>
        </p:nvSpPr>
        <p:spPr>
          <a:xfrm>
            <a:off x="9898699" y="1102790"/>
            <a:ext cx="2168238" cy="19882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  музее    есть школа   экскурсоводов. Её ведёт заведующая музеем Шлендова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М.А.</a:t>
            </a:r>
          </a:p>
          <a:p>
            <a:pPr marL="0" marR="0" lvl="0" indent="3600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Сотни ребят прошли  эту школу, а некоторые  из них нашли свою любимую профессию.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F614F-E8F1-4E1E-B703-B0128391DFDC}"/>
              </a:ext>
            </a:extLst>
          </p:cNvPr>
          <p:cNvSpPr txBox="1"/>
          <p:nvPr/>
        </p:nvSpPr>
        <p:spPr>
          <a:xfrm>
            <a:off x="125063" y="123113"/>
            <a:ext cx="1187543" cy="3415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Выставка </a:t>
            </a:r>
            <a:endParaRPr lang="ru-RU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3C7CB-DA8A-403E-BF69-866032C9C93E}"/>
              </a:ext>
            </a:extLst>
          </p:cNvPr>
          <p:cNvSpPr txBox="1"/>
          <p:nvPr/>
        </p:nvSpPr>
        <p:spPr>
          <a:xfrm>
            <a:off x="1413783" y="3014414"/>
            <a:ext cx="284850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Авиационное оружие. Обр.1941 г.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34FDA-BA0D-4EFB-AC50-53B11DAB9CA1}"/>
              </a:ext>
            </a:extLst>
          </p:cNvPr>
          <p:cNvSpPr txBox="1"/>
          <p:nvPr/>
        </p:nvSpPr>
        <p:spPr>
          <a:xfrm>
            <a:off x="991888" y="6180230"/>
            <a:ext cx="327039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2.Макет аэродрома «Бычье поле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28" y="3057105"/>
            <a:ext cx="1405720" cy="1605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54" y="3057106"/>
            <a:ext cx="1384598" cy="158314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073236" y="910146"/>
            <a:ext cx="6222670" cy="1996827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2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Сражение за Ленинград – самое длительное и тяжелое испытание для всех жителей города. Итог борьбы трагичен: более 1,5 миллионов погибших.</a:t>
            </a:r>
          </a:p>
          <a:p>
            <a:pPr marL="0" indent="972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Выставка рассказывает о 900 днях блокады. В экспозиции более 1000  подлинных предметов, найденных на полях сражений. </a:t>
            </a:r>
          </a:p>
          <a:p>
            <a:pPr marL="0" indent="972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Сама выставка, оформленная во втором  зале музея,  состоит из 3 частей:</a:t>
            </a:r>
          </a:p>
          <a:p>
            <a:pPr marL="0" indent="972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400" dirty="0"/>
              <a:t>I.</a:t>
            </a:r>
            <a:r>
              <a:rPr lang="ru-RU" sz="1400" dirty="0"/>
              <a:t>«Окопное  творчество» -  это вещи, сделанные руками бойцов в редкие минуты отдыха в окопах, ремонтных мастерских, в землянках  прифронтовой  линии обороны  или ночью  у костра.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008914" y="254153"/>
            <a:ext cx="5605155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chemeClr val="bg1"/>
                </a:solidFill>
              </a:rPr>
              <a:t>Ленинградцы, ваш подвиг </a:t>
            </a:r>
            <a:r>
              <a:rPr lang="ru-RU" sz="2400" b="1" dirty="0" smtClean="0">
                <a:solidFill>
                  <a:schemeClr val="bg1"/>
                </a:solidFill>
              </a:rPr>
              <a:t>бессмертен !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62902" y="5011112"/>
            <a:ext cx="1737703" cy="173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47" y="899013"/>
            <a:ext cx="1464798" cy="170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6" y="5388199"/>
            <a:ext cx="5320144" cy="122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E3EC66-B18C-4F40-8A70-CB920CCEFEC4}"/>
              </a:ext>
            </a:extLst>
          </p:cNvPr>
          <p:cNvSpPr txBox="1"/>
          <p:nvPr/>
        </p:nvSpPr>
        <p:spPr>
          <a:xfrm>
            <a:off x="10153935" y="2629830"/>
            <a:ext cx="215634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I.</a:t>
            </a:r>
            <a:r>
              <a:rPr lang="ru-RU" sz="1400" b="1" dirty="0"/>
              <a:t>«Окопное  творчество»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A51271-1905-45C6-A02E-3396A2D6444A}"/>
              </a:ext>
            </a:extLst>
          </p:cNvPr>
          <p:cNvSpPr txBox="1"/>
          <p:nvPr/>
        </p:nvSpPr>
        <p:spPr>
          <a:xfrm>
            <a:off x="4419602" y="6424880"/>
            <a:ext cx="1969619" cy="3239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III.</a:t>
            </a:r>
            <a:r>
              <a:rPr lang="ru-RU" sz="1400" b="1" dirty="0"/>
              <a:t>  «Эхо войны»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251" y="578435"/>
            <a:ext cx="3897592" cy="59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4067032" y="2906974"/>
            <a:ext cx="5131559" cy="2302553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97200" algn="just">
              <a:lnSpc>
                <a:spcPct val="114000"/>
              </a:lnSpc>
            </a:pPr>
            <a:r>
              <a:rPr lang="ru-RU" sz="1400" dirty="0"/>
              <a:t>II.«Сделано в  блокадном Ленинграде» - предметы, выпущенные из цехов заводов: Труд, Кировский, Ижорский. Они беспрерывно работали всю блокаду, давая мирным жителям и фронту необходимую продукцию.</a:t>
            </a:r>
          </a:p>
          <a:p>
            <a:pPr indent="97200" algn="just">
              <a:lnSpc>
                <a:spcPct val="114000"/>
              </a:lnSpc>
            </a:pPr>
            <a:r>
              <a:rPr lang="ru-RU" sz="1400" dirty="0"/>
              <a:t>III.«Эхо войны» – предметы, найденные на полях сражений. Эти свидетели жестоких сражений за Ленинград переданы в наш школьный музей поисковыми отрядами, блокадниками и  жителями Кронштадта, Ленинградской области,                      Санкт-Петербурга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0D5C9C-879E-4100-B8D3-6EEFA80A6BB6}"/>
              </a:ext>
            </a:extLst>
          </p:cNvPr>
          <p:cNvSpPr txBox="1"/>
          <p:nvPr/>
        </p:nvSpPr>
        <p:spPr>
          <a:xfrm>
            <a:off x="9116705" y="4595118"/>
            <a:ext cx="327546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II.</a:t>
            </a:r>
            <a:r>
              <a:rPr lang="ru-RU" sz="1400" b="1" dirty="0"/>
              <a:t>«Сделано в  блокадном Ленинграде»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34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4" y="-118991"/>
            <a:ext cx="12192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11062" t="8497" r="7372" b="55490"/>
          <a:stretch/>
        </p:blipFill>
        <p:spPr bwMode="auto">
          <a:xfrm>
            <a:off x="887804" y="4739498"/>
            <a:ext cx="2910823" cy="211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263" y="0"/>
            <a:ext cx="3879222" cy="4667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759532" y="155956"/>
            <a:ext cx="5842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Ленинградцы, ваш подвиг </a:t>
            </a:r>
            <a:r>
              <a:rPr lang="ru-RU" sz="2400" b="1" dirty="0" smtClean="0">
                <a:solidFill>
                  <a:schemeClr val="bg1"/>
                </a:solidFill>
              </a:rPr>
              <a:t>бессмертен!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89691" y="4443436"/>
            <a:ext cx="2365610" cy="239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791570" y="3192950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lang="ru-R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10611396" y="6277344"/>
            <a:ext cx="40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4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3154907" y="5051320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ru-RU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2734101" y="2951839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ru-R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2543050" y="3866239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lang="ru-RU" sz="24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268274" y="4462822"/>
            <a:ext cx="5484721" cy="2276188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Выставка состоит из экспонатов, переданных музею жителями Кронштадта из личных семейных архивов. На фото:</a:t>
            </a:r>
          </a:p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1.</a:t>
            </a:r>
            <a:r>
              <a:rPr lang="ru-RU" sz="1400" b="1" dirty="0"/>
              <a:t> Метроном</a:t>
            </a:r>
            <a:r>
              <a:rPr lang="ru-RU" sz="1400" dirty="0"/>
              <a:t>. В годы войны звук метронома, передавался по ленинградскому радио во время пауз между радиопередачами и  воздушной тревоги. В блокаду эти сигналы обрели особый смысл. </a:t>
            </a:r>
          </a:p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b="1" dirty="0"/>
              <a:t>2.Блокадный хлеб </a:t>
            </a:r>
            <a:r>
              <a:rPr lang="ru-RU" sz="1400" dirty="0"/>
              <a:t>(125 гр.);</a:t>
            </a:r>
            <a:r>
              <a:rPr lang="ru-RU" sz="1600" b="1" dirty="0"/>
              <a:t> </a:t>
            </a:r>
          </a:p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b="1" dirty="0"/>
              <a:t>3.Ридикюль с хлебной карточкой</a:t>
            </a:r>
            <a:r>
              <a:rPr lang="ru-RU" sz="1400" dirty="0"/>
              <a:t>;</a:t>
            </a:r>
          </a:p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b="1" dirty="0"/>
              <a:t>4. Керосиновая  лампа</a:t>
            </a:r>
          </a:p>
          <a:p>
            <a:pPr marL="0" indent="360000">
              <a:lnSpc>
                <a:spcPct val="114000"/>
              </a:lnSpc>
              <a:spcBef>
                <a:spcPts val="0"/>
              </a:spcBef>
              <a:buNone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lang="ru-RU" sz="1400" dirty="0"/>
              <a:t> </a:t>
            </a:r>
            <a:r>
              <a:rPr lang="ru-RU" sz="1400" b="1" dirty="0"/>
              <a:t>Карбидная лампа.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26028" y="690340"/>
            <a:ext cx="7151427" cy="3699761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/>
              <a:t>Блокадный хлеб был передан в школьный музей жительницей Кронштадта, которая рассказала удивительную историю  находки через  75 лет после войны . Город Кронштадт сильно пострадал от бомбёжек, разрушено более 70% жилых объектов. Очистку города начали сразу после боевых действий.</a:t>
            </a:r>
          </a:p>
          <a:p>
            <a:pPr indent="360000" algn="just">
              <a:lnSpc>
                <a:spcPct val="114000"/>
              </a:lnSpc>
            </a:pPr>
            <a:r>
              <a:rPr lang="ru-RU" sz="1400" dirty="0"/>
              <a:t>В одной из квартир по улице Восстания выносили старую  довоенная мебель. Среди вещей был деревянный буфет с плотно закрытыми створками, внутри него рабочие нашли железный ящик, а  в нём бумажный пакет, перевязанный шпагатом.  Когда развернули, то удивлению рабочих  не было предела. В пакете лежал  кусочек блокадного хлеба. Темного цвета, высушенный временем, ценный продукт для жителя  блокадного города пролежал здесь более 70 лет.</a:t>
            </a:r>
          </a:p>
          <a:p>
            <a:pPr indent="360000" algn="just">
              <a:lnSpc>
                <a:spcPct val="114000"/>
              </a:lnSpc>
            </a:pPr>
            <a:r>
              <a:rPr lang="ru-RU" sz="1400" dirty="0"/>
              <a:t>Свидетельница этого события, блокадница Кольцова М.А.   передала в наш музей  порцию суточной нормы блокадного хлеба зимы 1941 года весом  в 125 г. Мария Андреевна сохранила хлебную карточку, портмоне и тоже подарила нашему школьному музею как память о голодном времени жизни  в далёком 1941 году.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47658-15F5-4CCD-8CFE-4F50345D1947}"/>
              </a:ext>
            </a:extLst>
          </p:cNvPr>
          <p:cNvSpPr txBox="1"/>
          <p:nvPr/>
        </p:nvSpPr>
        <p:spPr>
          <a:xfrm>
            <a:off x="11378885" y="5887237"/>
            <a:ext cx="696094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7" y="61218"/>
            <a:ext cx="11881215" cy="6577779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607626" y="873455"/>
            <a:ext cx="7320517" cy="3706530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Этот патефон 1936 года выпуска имеет свою трогательную историю. В мирное время  голоса любимых певцов в дни праздников слушала семья Семёновых и их соседи. Началась война, затем блокада. Было не до песен. Осень 1941 года  дождливая и холодная. Кронштадт оказался в двойной блокаде. Продуктов не хватало. Жителям стали выдавать карточки. Обстрелы и бомбёжки усилились. Но страшнее всего была потеря хлебных карточек. Патефон стал сейфом. В нем хранились документы,  блокадные карточки и одна уцелевшая довоенная пластинка. В августе 1942 г. семью эвакуировали. </a:t>
            </a:r>
          </a:p>
          <a:p>
            <a:pPr marL="0" indent="36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Жительница блокадного Ленинграда вместе с 2 сыновьями  была переправлена на Ладогу. Дальше на катере  на другой берег. Но  катер попал под обстрел и единственный выживший матрос дал команду: Прыгайте! Берег близко! </a:t>
            </a:r>
          </a:p>
          <a:p>
            <a:pPr marL="0" indent="36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Женщина не умела плавать, с нею два сына, за плечами патефон с документами. И она всё же прыгнула и выбралась на берег. Через много лет патефон с пластинкой принесёт в школу  сын  старшего брата. Когда в музее проводится экскурсия о блокаде, экскурсоводы рассказывают эту историю. А в конце дают послушать старую пластинку,  патефон подаёт голос и звучит весёлая мелодия  «Рио Риты».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70972" y="201486"/>
            <a:ext cx="5425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Ленинградцы, ваш подвиг </a:t>
            </a:r>
            <a:r>
              <a:rPr lang="ru-RU" sz="2400" b="1" dirty="0" smtClean="0">
                <a:solidFill>
                  <a:schemeClr val="bg1"/>
                </a:solidFill>
              </a:rPr>
              <a:t>бессмертен!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7081" y="4660380"/>
            <a:ext cx="2825180" cy="211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97769" y="1532893"/>
            <a:ext cx="5022200" cy="399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r="5430"/>
          <a:stretch/>
        </p:blipFill>
        <p:spPr>
          <a:xfrm rot="5400000">
            <a:off x="8409450" y="4768708"/>
            <a:ext cx="2286496" cy="186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9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1E95650-97F2-8A41-89B0-6288D2B2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B273BD9-5790-974E-A20A-2C724B3C2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985D4D3-1EA7-4645-B589-26E97903C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67" y="129269"/>
            <a:ext cx="12283105" cy="682225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3C99758-9D31-D04A-9374-491623C80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3"/>
          <a:stretch/>
        </p:blipFill>
        <p:spPr>
          <a:xfrm>
            <a:off x="8065344" y="397904"/>
            <a:ext cx="4140947" cy="63669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t="9148" r="1458" b="10806"/>
          <a:stretch>
            <a:fillRect/>
          </a:stretch>
        </p:blipFill>
        <p:spPr bwMode="auto">
          <a:xfrm>
            <a:off x="36952" y="2592618"/>
            <a:ext cx="4230691" cy="257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646" t="7846" r="1171" b="11627"/>
          <a:stretch>
            <a:fillRect/>
          </a:stretch>
        </p:blipFill>
        <p:spPr bwMode="auto">
          <a:xfrm>
            <a:off x="41877" y="43242"/>
            <a:ext cx="4288640" cy="263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20894" y="5205090"/>
            <a:ext cx="4272759" cy="1527404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dirty="0"/>
              <a:t>Листовка  1943 года. Печатный текст на русском языке. На обратной стороне от руки приписка  с призывом переходить на сторону немцев. Текст листовки содержит большое количество орфографических ошибок. Вероятно, текст написан фашистом, а возможно , предателем.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93653" y="821409"/>
            <a:ext cx="4145380" cy="2042995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sz="1400" dirty="0"/>
              <a:t>Немецкие листовки забрасывались на нашу территорию в огромном количестве. В них немцы обращались к советским гражданам: «Переходите на нашу сторону и получите свободу и обеспеченную жизнь. Фюрер защитит вас от комиссаров». </a:t>
            </a:r>
          </a:p>
          <a:p>
            <a:pPr indent="360000" algn="just">
              <a:lnSpc>
                <a:spcPct val="114000"/>
              </a:lnSpc>
            </a:pPr>
            <a:r>
              <a:rPr lang="ru-RU" sz="1400" dirty="0"/>
              <a:t>Подлинные немецкие листовки, найдены в частном секторе  в Ленинградской области.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93643" y="531762"/>
            <a:ext cx="3421086" cy="353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194780" y="129268"/>
            <a:ext cx="5994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Ленинградцы, ваш подвиг </a:t>
            </a:r>
            <a:r>
              <a:rPr lang="ru-RU" sz="2400" b="1" dirty="0" smtClean="0"/>
              <a:t>бессмертен!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848746" y="4342608"/>
            <a:ext cx="3115327" cy="22148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sz="1400" dirty="0"/>
              <a:t>Какую свободу обещали фашисты? Массовое истребление населения, лагеря, тюрьмы, голод, каторжный труд и сожжённые деревни.</a:t>
            </a:r>
          </a:p>
          <a:p>
            <a:pPr indent="36000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1400" dirty="0"/>
              <a:t>Данная фотография передана нам из фондов школьного музея  Гатчины. Горит д. Сиво. Заживо сгорели все  жители. </a:t>
            </a:r>
          </a:p>
        </p:txBody>
      </p:sp>
      <p:pic>
        <p:nvPicPr>
          <p:cNvPr id="19" name="Объект 3" descr="http://waralbum.ru/wp-content/uploads/yapb_cache/46075cc920c32eb204e002b4f50dc067f4855f3e8cc8966624385ecb7d27a4f1_rusland_1941.3ikukap4v52cckcc8wkoss8g8.ejcuplo1l0oo0sk8c40s8osc4.th.jpe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30311" y="2997438"/>
            <a:ext cx="4502008" cy="310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0C747D-43EC-42DE-866F-8492066C8972}"/>
              </a:ext>
            </a:extLst>
          </p:cNvPr>
          <p:cNvSpPr txBox="1"/>
          <p:nvPr/>
        </p:nvSpPr>
        <p:spPr>
          <a:xfrm>
            <a:off x="8823773" y="3512008"/>
            <a:ext cx="317992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Листовки 1942 года. «Переходите к нам. В Германии вас ждёт свобода!» Найдена в с. Гостилицы в 2002 году. </a:t>
            </a:r>
            <a:endParaRPr lang="ru-RU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3DCA92-E97E-4BF7-A0DC-B20E21BDD191}"/>
              </a:ext>
            </a:extLst>
          </p:cNvPr>
          <p:cNvSpPr txBox="1"/>
          <p:nvPr/>
        </p:nvSpPr>
        <p:spPr>
          <a:xfrm>
            <a:off x="5277055" y="6041159"/>
            <a:ext cx="303687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Горит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село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Сиво вместе с людьми.</a:t>
            </a:r>
            <a:endParaRPr lang="ru-RU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9D4EF-9674-4505-8C16-145EF497D64A}"/>
              </a:ext>
            </a:extLst>
          </p:cNvPr>
          <p:cNvSpPr txBox="1"/>
          <p:nvPr/>
        </p:nvSpPr>
        <p:spPr>
          <a:xfrm>
            <a:off x="8998455" y="737380"/>
            <a:ext cx="255147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Немецкие листовки.1942 г.</a:t>
            </a:r>
            <a:endParaRPr lang="ru-RU" dirty="0"/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6252554D-D76F-4DBB-9982-E0EBD4415EA3}"/>
              </a:ext>
            </a:extLst>
          </p:cNvPr>
          <p:cNvSpPr/>
          <p:nvPr/>
        </p:nvSpPr>
        <p:spPr>
          <a:xfrm rot="19176413">
            <a:off x="8659276" y="5173270"/>
            <a:ext cx="288000" cy="75600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125126A6-128A-4894-A491-D4BF9546D92F}"/>
              </a:ext>
            </a:extLst>
          </p:cNvPr>
          <p:cNvSpPr/>
          <p:nvPr/>
        </p:nvSpPr>
        <p:spPr>
          <a:xfrm rot="19842440">
            <a:off x="11466087" y="2761104"/>
            <a:ext cx="291469" cy="864736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верх 23">
            <a:extLst>
              <a:ext uri="{FF2B5EF4-FFF2-40B4-BE49-F238E27FC236}">
                <a16:creationId xmlns:a16="http://schemas.microsoft.com/office/drawing/2014/main" id="{445D2508-CDBC-467D-9C10-F23660409AF6}"/>
              </a:ext>
            </a:extLst>
          </p:cNvPr>
          <p:cNvSpPr/>
          <p:nvPr/>
        </p:nvSpPr>
        <p:spPr>
          <a:xfrm rot="2547476">
            <a:off x="446824" y="4845089"/>
            <a:ext cx="216000" cy="72000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BB80B982-2EBF-49DE-A59F-F3AAC6822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193473"/>
            <a:ext cx="387927" cy="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8C4B43A-92B6-484D-9AC2-F6FA47A08A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345873"/>
            <a:ext cx="387927" cy="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9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17" y="-384241"/>
            <a:ext cx="12616496" cy="69858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80204" y="192522"/>
            <a:ext cx="5500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Ленинградцы, ваш подвиг </a:t>
            </a:r>
            <a:r>
              <a:rPr lang="ru-RU" sz="2400" b="1" dirty="0" smtClean="0"/>
              <a:t>бессмертен!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1705" y="548377"/>
            <a:ext cx="5211836" cy="5500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2" y="107578"/>
            <a:ext cx="1872654" cy="262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89111" y="2741597"/>
            <a:ext cx="6127102" cy="3970318"/>
          </a:xfrm>
          <a:prstGeom prst="rect">
            <a:avLst/>
          </a:prstGeom>
          <a:ln>
            <a:solidFill>
              <a:srgbClr val="EC75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0000" algn="just"/>
            <a:r>
              <a:rPr lang="ru-RU" sz="1400" dirty="0">
                <a:solidFill>
                  <a:schemeClr val="tx1"/>
                </a:solidFill>
              </a:rPr>
              <a:t>В конце октябре 1941 года Геннадий с небольшой группой морских десантников переправились на левый берег Невы в район пос. Дубровка, на «Невский пятачок». Десантники сообщили: «Мы на месте». Больше на связь они не выходили.  Что случилось с группой…? Похоронку о смерти Гены его мама получила 22 ноября 1941 года. Где и как погиб Г. Кушков установить не удалось. С поисковиками мы встретились в 2018 году. Но поиски не давали результатов.</a:t>
            </a:r>
          </a:p>
          <a:p>
            <a:pPr indent="360000" algn="just"/>
            <a:r>
              <a:rPr lang="ru-RU" sz="1400" dirty="0">
                <a:solidFill>
                  <a:schemeClr val="tx1"/>
                </a:solidFill>
              </a:rPr>
              <a:t>Каково же было  изумление, когда нам сообщили, что на левом берегу р. Невы в районе Невского пятачка, найдены останки морских десантников. При исследовании   останков  установили: это та самая группа моряков  из Кронштадта.  Среди истлевших  останков найдены вещи, по определению специалистов, принадлежащие мальчику лет 15-ти. Позже это подтвердила экспертиза. Теперь мы знали очно: это  останки  Геннадия Кушкова. </a:t>
            </a:r>
          </a:p>
          <a:p>
            <a:pPr indent="360000" algn="just"/>
            <a:r>
              <a:rPr lang="ru-RU" sz="1400" b="1" dirty="0">
                <a:solidFill>
                  <a:schemeClr val="tx1"/>
                </a:solidFill>
              </a:rPr>
              <a:t>Вещи (на фото</a:t>
            </a:r>
            <a:r>
              <a:rPr lang="ru-RU" sz="1400" dirty="0">
                <a:solidFill>
                  <a:schemeClr val="tx1"/>
                </a:solidFill>
              </a:rPr>
              <a:t>): </a:t>
            </a:r>
            <a:r>
              <a:rPr lang="ru-RU" sz="1400" b="1" dirty="0">
                <a:solidFill>
                  <a:schemeClr val="tx1"/>
                </a:solidFill>
              </a:rPr>
              <a:t>флотский кожаный ремень (1), подсумок для патронов(2), флотская бляха (3), наплечной ремешок (4) .Гена  мечтал разбить всех фашистов и вернуться после войны в родной город Кронштадт. Через 77 лет его вещи доставили в школьный музей.  Геннадий «вернулся» домой. Он  героически погиб в 16 лет, так и не став взрослым.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67042" y="760112"/>
            <a:ext cx="4449170" cy="1846659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360000" algn="just"/>
            <a:r>
              <a:rPr lang="ru-RU" sz="1600" b="1" dirty="0"/>
              <a:t>Выставка о юном герое </a:t>
            </a:r>
            <a:r>
              <a:rPr lang="ru-RU" sz="1400" b="1" dirty="0"/>
              <a:t>- защитнике Ленинграда. </a:t>
            </a:r>
            <a:r>
              <a:rPr lang="ru-RU" sz="1400" dirty="0"/>
              <a:t>Судьба юнги Гены Кушкова вызывает огромное восхищение. А узнали мы о героическом мальчике из старой газеты «Красный Гангут» от 12 июля 1941 года.  В статье о 15- летнем мальчике пишут, как героически вместе со взрослыми Гена участвовал в боевых операциях и был награждён орденом Красного Знамени. </a:t>
            </a:r>
            <a:r>
              <a:rPr lang="ru-RU" sz="1400" b="1" dirty="0"/>
              <a:t>История поиска очень необычна.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7713259" y="1707619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lang="ru-R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10756710" y="2908622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4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10007204" y="1310811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BDFB0-1780-4896-AF56-B6DB22B95CAE}"/>
              </a:ext>
            </a:extLst>
          </p:cNvPr>
          <p:cNvSpPr txBox="1"/>
          <p:nvPr/>
        </p:nvSpPr>
        <p:spPr>
          <a:xfrm>
            <a:off x="6866192" y="6032524"/>
            <a:ext cx="48628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На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йденные</a:t>
            </a:r>
            <a:r>
              <a:rPr lang="ru-RU" sz="1600" b="1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«Невском пятачке» личные вещи юнги Кушкова Г. пролежали в земле 77 лет.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C223F-07F6-4D23-B9F7-0E0303FA5157}"/>
              </a:ext>
            </a:extLst>
          </p:cNvPr>
          <p:cNvSpPr txBox="1"/>
          <p:nvPr/>
        </p:nvSpPr>
        <p:spPr>
          <a:xfrm>
            <a:off x="8468466" y="3427836"/>
            <a:ext cx="51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42EEF-DC8A-4AF0-B377-A0B3DA99A7B0}"/>
              </a:ext>
            </a:extLst>
          </p:cNvPr>
          <p:cNvSpPr txBox="1"/>
          <p:nvPr/>
        </p:nvSpPr>
        <p:spPr>
          <a:xfrm>
            <a:off x="10906268" y="1650015"/>
            <a:ext cx="51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566AD-5D32-4B8F-9D56-B32F421C214B}"/>
              </a:ext>
            </a:extLst>
          </p:cNvPr>
          <p:cNvSpPr txBox="1"/>
          <p:nvPr/>
        </p:nvSpPr>
        <p:spPr>
          <a:xfrm>
            <a:off x="8035831" y="4890421"/>
            <a:ext cx="51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F51788F-1A00-5140-A22D-50F80C8C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9F7DD41-6CFE-1F42-97F3-A6ABD82AD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64E665F-D99C-4E4D-AB6F-D4758148A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142CDE3-BC59-824F-949F-CDB80AD6B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6BF1C84-2F45-C345-8F51-03F9CE60A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7" y="-12071"/>
            <a:ext cx="11668973" cy="67507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003" y="518616"/>
            <a:ext cx="5149065" cy="39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21" y="60837"/>
            <a:ext cx="7674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Ленинградцы, ваш подвиг </a:t>
            </a:r>
            <a:r>
              <a:rPr lang="ru-RU" sz="2800" b="1" dirty="0" smtClean="0">
                <a:solidFill>
                  <a:schemeClr val="bg1"/>
                </a:solidFill>
              </a:rPr>
              <a:t>бессмертен!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76961" y="633616"/>
            <a:ext cx="6155142" cy="600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60000" algn="just">
              <a:lnSpc>
                <a:spcPct val="110000"/>
              </a:lnSpc>
            </a:pPr>
            <a:r>
              <a:rPr lang="ru-RU" sz="1400" b="1" dirty="0">
                <a:solidFill>
                  <a:schemeClr val="tx1"/>
                </a:solidFill>
              </a:rPr>
              <a:t>«Кронштадтский десант» -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выставка личных вещей</a:t>
            </a:r>
            <a:r>
              <a:rPr lang="ru-RU" sz="1400" dirty="0">
                <a:solidFill>
                  <a:schemeClr val="tx1"/>
                </a:solidFill>
              </a:rPr>
              <a:t>, переданных Шлендовым В.И., участником трагических событий 4-5 октября 1941 г. Краеведы собрали материалы о морском десанте, разыскали родных Шлендова В.И. и получили  сведения о судьбе защитника Ленинграда. Вот, что мы узнали. </a:t>
            </a:r>
          </a:p>
          <a:p>
            <a:pPr lvl="0" indent="360000" algn="just">
              <a:lnSpc>
                <a:spcPct val="110000"/>
              </a:lnSpc>
            </a:pPr>
            <a:r>
              <a:rPr lang="ru-RU" sz="1400" dirty="0">
                <a:solidFill>
                  <a:schemeClr val="tx1"/>
                </a:solidFill>
              </a:rPr>
              <a:t>8 сентября 1941 г. войска вермахта замкнули кольцо блокады. Фашисты вышли к южному берегу Финского залива, заблокировав 8 армию на Ораниенбаумском плацдарме. Командование фронта принимает решение: провести операцию по деблокированию 8-й армии. Срочно сформировали  морской десант из добровольцев учебных отрядов и кораблей флота. В ночь с 4 на 5 октября 1941 г. в Нижний парк Петергофа высадилось 513 морских десантников из Кронштадта.</a:t>
            </a:r>
          </a:p>
          <a:p>
            <a:pPr lvl="0" indent="360000" algn="just">
              <a:lnSpc>
                <a:spcPct val="110000"/>
              </a:lnSpc>
            </a:pPr>
            <a:r>
              <a:rPr lang="ru-RU" sz="1400" dirty="0">
                <a:solidFill>
                  <a:schemeClr val="tx1"/>
                </a:solidFill>
              </a:rPr>
              <a:t>Среди добровольцев - Шлендов В. И. Через много лет родные узнают о десанте из военных архивов, а в 70-е годы появится книга В. Азарова «Живые пойти о нас». В официальных документах значилось: «в расположение наших войск никому из десантников прорваться не удалось». Погибли все. Но  имени Володи не было ни среди погибших, ни среди живых. Краеведы начали поиск и узнали, что В. Шлендов жив. В 2000 г он  встретился с ребятами. </a:t>
            </a:r>
            <a:r>
              <a:rPr lang="ru-RU" sz="1400" b="1" dirty="0">
                <a:solidFill>
                  <a:schemeClr val="tx1"/>
                </a:solidFill>
              </a:rPr>
              <a:t>По его рассказам в музее  была создана  выставка о десанте: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  <a:p>
            <a:pPr lvl="0" indent="360000" algn="just">
              <a:lnSpc>
                <a:spcPct val="110000"/>
              </a:lnSpc>
            </a:pPr>
            <a:r>
              <a:rPr lang="ru-RU" sz="1400" b="1" dirty="0">
                <a:solidFill>
                  <a:schemeClr val="tx1"/>
                </a:solidFill>
              </a:rPr>
              <a:t>Манекен одет в морскую форму </a:t>
            </a:r>
            <a:r>
              <a:rPr lang="ru-RU" sz="1400" dirty="0">
                <a:solidFill>
                  <a:schemeClr val="tx1"/>
                </a:solidFill>
              </a:rPr>
              <a:t>образца 1941 года стоит на берегу. Отсюда в 4 часа утра  5.10.41 г. уходили  десантники в  бессмертие. На выставке личные вещи десантника: тельняшка (1), бескозырка (2), фляга (3),  подсумок (4) и картины Владимира (5), которые он сделал во время службы на эсминце «Свирепый» 1941-1945 гг. Эти вещи, переданные музею, теперь наши экспонаты.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2" y="4694831"/>
            <a:ext cx="2742158" cy="2163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9027" r="3626"/>
          <a:stretch/>
        </p:blipFill>
        <p:spPr>
          <a:xfrm>
            <a:off x="2848251" y="4700336"/>
            <a:ext cx="2870162" cy="2157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E6AAD3-04DB-43D0-A4DE-DF5BFAA8C6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4" y="725040"/>
            <a:ext cx="1073478" cy="1431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49397-1C8E-4883-81D4-FC1A8338D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86" t="55689" r="71476" b="11933"/>
          <a:stretch/>
        </p:blipFill>
        <p:spPr>
          <a:xfrm rot="20629368">
            <a:off x="69489" y="3027177"/>
            <a:ext cx="1223946" cy="1563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3332328" y="4109626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lang="ru-R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3482451" y="3208876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ru-RU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1571766" y="3181577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lang="ru-R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4915468" y="3795727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5120186" y="6238676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lang="ru-RU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966CA-B9BB-47F9-A322-83E5AB34F0AA}"/>
              </a:ext>
            </a:extLst>
          </p:cNvPr>
          <p:cNvSpPr txBox="1"/>
          <p:nvPr/>
        </p:nvSpPr>
        <p:spPr>
          <a:xfrm>
            <a:off x="4137546" y="2963214"/>
            <a:ext cx="299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lang="ru-R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A0C02-64A2-4E2D-9AB7-FB590E688BD0}"/>
              </a:ext>
            </a:extLst>
          </p:cNvPr>
          <p:cNvSpPr txBox="1"/>
          <p:nvPr/>
        </p:nvSpPr>
        <p:spPr>
          <a:xfrm>
            <a:off x="2051204" y="5286377"/>
            <a:ext cx="349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116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82" y="-84653"/>
            <a:ext cx="12500304" cy="6921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8" name="Номер слайда 8"/>
          <p:cNvSpPr>
            <a:spLocks noGrp="1"/>
          </p:cNvSpPr>
          <p:nvPr>
            <p:ph type="sldNum" sz="quarter" idx="4294967295"/>
          </p:nvPr>
        </p:nvSpPr>
        <p:spPr>
          <a:xfrm>
            <a:off x="8267731" y="6363582"/>
            <a:ext cx="609600" cy="457200"/>
          </a:xfrm>
          <a:prstGeom prst="rect">
            <a:avLst/>
          </a:prstGeom>
        </p:spPr>
        <p:txBody>
          <a:bodyPr/>
          <a:lstStyle/>
          <a:p>
            <a:fld id="{5D01D074-2F91-4B2D-A720-C0E0BF3BB7D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55661" y="105951"/>
            <a:ext cx="5487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Ленинградцы, ваш подвиг </a:t>
            </a:r>
            <a:r>
              <a:rPr lang="ru-RU" sz="2400" b="1" dirty="0" smtClean="0"/>
              <a:t>бессмертен!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7CEE6-81FB-4F9F-B016-11B51F071EC1}"/>
              </a:ext>
            </a:extLst>
          </p:cNvPr>
          <p:cNvSpPr txBox="1"/>
          <p:nvPr/>
        </p:nvSpPr>
        <p:spPr>
          <a:xfrm>
            <a:off x="5340667" y="898806"/>
            <a:ext cx="4748427" cy="1502399"/>
          </a:xfrm>
          <a:prstGeom prst="rect">
            <a:avLst/>
          </a:prstGeom>
          <a:ln>
            <a:solidFill>
              <a:srgbClr val="EC752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indent="360000" algn="just" fontAlgn="auto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/>
                </a:solidFill>
              </a:rPr>
              <a:t>Эти детские игрушки переданы музею от общества блокадных детей Кронштадта. Милые для маленьких жителей блокады  игрушки - самые горькие воспоминания о потерянном детстве. На фото: 1</a:t>
            </a:r>
            <a:r>
              <a:rPr lang="ru-RU" sz="1400" dirty="0" smtClean="0">
                <a:solidFill>
                  <a:schemeClr val="tx1"/>
                </a:solidFill>
              </a:rPr>
              <a:t>. кукла </a:t>
            </a:r>
            <a:r>
              <a:rPr lang="ru-RU" sz="1400" dirty="0">
                <a:solidFill>
                  <a:schemeClr val="tx1"/>
                </a:solidFill>
              </a:rPr>
              <a:t>Айболит, 2. кукла «Васька» в подвале школы №424, где было бомбоубежище </a:t>
            </a:r>
            <a:r>
              <a:rPr lang="ru-RU" sz="1400" dirty="0" smtClean="0">
                <a:solidFill>
                  <a:schemeClr val="tx1"/>
                </a:solidFill>
              </a:rPr>
              <a:t>в 1941-1944 гг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7" name="Рисунок 16" descr="C:\Users\Home\Desktop\DSCN1002.JPG">
            <a:extLst>
              <a:ext uri="{FF2B5EF4-FFF2-40B4-BE49-F238E27FC236}">
                <a16:creationId xmlns:a16="http://schemas.microsoft.com/office/drawing/2014/main" id="{C5442AE8-14A1-4B80-A1E0-2380404DE8F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1" r="14600"/>
          <a:stretch/>
        </p:blipFill>
        <p:spPr bwMode="auto">
          <a:xfrm>
            <a:off x="231777" y="65094"/>
            <a:ext cx="5108891" cy="326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E:\DCIM\100ANDRO\DSC_1891.JPG">
            <a:extLst>
              <a:ext uri="{FF2B5EF4-FFF2-40B4-BE49-F238E27FC236}">
                <a16:creationId xmlns:a16="http://schemas.microsoft.com/office/drawing/2014/main" id="{2DBED752-CEFE-45EF-8AD6-49EBEEF7B1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1143" y="3229674"/>
            <a:ext cx="1624800" cy="1355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5464611" y="2671676"/>
            <a:ext cx="2402007" cy="498598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marR="0" algn="ctr" fontAlgn="auto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dirty="0"/>
              <a:t>На фото: Саша со своим старшим братом до войны. 1939 год.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592" y="3439240"/>
            <a:ext cx="4872250" cy="2924327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Блокадники частые и желанные гости нашего музея. Их рассказы о войне открывают новые страшные страницы, о которых не пишут в газетах.</a:t>
            </a:r>
          </a:p>
          <a:p>
            <a:pPr marR="0" indent="360000" algn="just" fontAlgn="auto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lang="ru-RU" sz="1400" dirty="0"/>
              <a:t>На фото: блокадный ребёнок Александр Дмитриевич Новиков на встрече с учениками школы. Его рассказ о жизни в блокированном Кронштадте под обстрелом и бомбами всегда вызывал слёзы. </a:t>
            </a:r>
          </a:p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На своей последней встрече он передал для музея школы сохранившиеся после войны игрушки: мишку и слоника Обе игрушки пережили обстрелы. Как сказал наш гость: «Вот, ребята, видите мишка и слоник ранены. Фашисты никого не щадили».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501BF71-BE5E-4628-A514-EE73BC18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627">
            <a:off x="4200695" y="4638579"/>
            <a:ext cx="3123951" cy="24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AutoShape 2" descr="https://3.downloader.disk.yandex.ru/preview/21df8eb5fc03be916a2083b94c3c46869ef504117b5a46d22ff4a9732756cc8c/inf/4NJD0qAbxI6eDroSCWtCOm6QOw9npfnjK4jTS6MV-P0JgXWNvF7WLsPzp7ihSJcotP7I98mAieFClv1Gdhv09A%3D%3D?uid=541310260&amp;filename=IMG_20210922_175824.jpg&amp;disposition=inline&amp;hash=&amp;limit=0&amp;content_type=image%2Fjpeg&amp;owner_uid=541310260&amp;tknv=v2&amp;size=1349x6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3.downloader.disk.yandex.ru/preview/21df8eb5fc03be916a2083b94c3c46869ef504117b5a46d22ff4a9732756cc8c/inf/4NJD0qAbxI6eDroSCWtCOm6QOw9npfnjK4jTS6MV-P0JgXWNvF7WLsPzp7ihSJcotP7I98mAieFClv1Gdhv09A%3D%3D?uid=541310260&amp;filename=IMG_20210922_175824.jpg&amp;disposition=inline&amp;hash=&amp;limit=0&amp;content_type=image%2Fjpeg&amp;owner_uid=541310260&amp;tknv=v2&amp;size=1349x6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58148" y="3303934"/>
            <a:ext cx="2960037" cy="342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9" name="AutoShape 7" descr="https://2.downloader.disk.yandex.ru/preview/a1217ae6988aa7c2ac1b643141a1879450a61c8536ae9b76815a980c23f17aa1/inf/RMEq8TX0POmrQoI2NdAUoB5erHnNDFon7v9Pxm3lJ6sBa1SyraUz3U0vyx6UcfpWVlrnKyHpLUjE1AIYEsTN0Q%3D%3D?uid=541310260&amp;filename=IMG_20210922_175236.jpg&amp;disposition=inline&amp;hash=&amp;limit=0&amp;content_type=image%2Fjpeg&amp;owner_uid=541310260&amp;tknv=v2&amp;size=1349x6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 flipH="1">
            <a:off x="9918745" y="1074743"/>
            <a:ext cx="2404135" cy="183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614A92-BD67-409E-B920-69030ACF0B4D}"/>
              </a:ext>
            </a:extLst>
          </p:cNvPr>
          <p:cNvSpPr txBox="1"/>
          <p:nvPr/>
        </p:nvSpPr>
        <p:spPr>
          <a:xfrm>
            <a:off x="10929879" y="2455676"/>
            <a:ext cx="324000" cy="43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  <a:endParaRPr lang="ru-RU" sz="2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6B35B9-DB86-4DDC-BE3A-D0DC761D1AA3}"/>
              </a:ext>
            </a:extLst>
          </p:cNvPr>
          <p:cNvSpPr txBox="1"/>
          <p:nvPr/>
        </p:nvSpPr>
        <p:spPr>
          <a:xfrm>
            <a:off x="8563746" y="4602926"/>
            <a:ext cx="410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E1352E-EB80-488F-A242-44879D5B261D}"/>
              </a:ext>
            </a:extLst>
          </p:cNvPr>
          <p:cNvSpPr txBox="1"/>
          <p:nvPr/>
        </p:nvSpPr>
        <p:spPr>
          <a:xfrm>
            <a:off x="4902656" y="4818649"/>
            <a:ext cx="4520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97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55212"/>
            <a:ext cx="12385621" cy="696842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4483" r="7479"/>
          <a:stretch>
            <a:fillRect/>
          </a:stretch>
        </p:blipFill>
        <p:spPr bwMode="auto">
          <a:xfrm rot="5400000">
            <a:off x="288062" y="-69434"/>
            <a:ext cx="2992582" cy="331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4644" y="3204461"/>
            <a:ext cx="4716638" cy="353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531484" y="1346409"/>
            <a:ext cx="5264989" cy="3872279"/>
          </a:xfrm>
          <a:prstGeom prst="rect">
            <a:avLst/>
          </a:prstGeom>
          <a:solidFill>
            <a:schemeClr val="bg1"/>
          </a:solidFill>
          <a:ln>
            <a:solidFill>
              <a:srgbClr val="EC7524"/>
            </a:solidFill>
          </a:ln>
        </p:spPr>
        <p:txBody>
          <a:bodyPr wrap="square">
            <a:spAutoFit/>
          </a:bodyPr>
          <a:lstStyle/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Чугунная мостовая в Кронштадте  сыграла важную роль в годы Великой Отечественной войны, когда фронту в 1941 году потребовалось  вооружение, особенно мины. Тут и вспомнили про чугунную мостовую в Кронштадте. Она появилась в 1860 году у Пенькового моста и служила без ремонта 80 лет. </a:t>
            </a:r>
            <a:endParaRPr lang="ru-RU" sz="1400" dirty="0" smtClean="0"/>
          </a:p>
          <a:p>
            <a:pPr indent="360000" algn="just">
              <a:lnSpc>
                <a:spcPct val="110000"/>
              </a:lnSpc>
              <a:defRPr/>
            </a:pPr>
            <a:r>
              <a:rPr lang="ru-RU" sz="1400" dirty="0" smtClean="0"/>
              <a:t>В </a:t>
            </a:r>
            <a:r>
              <a:rPr lang="ru-RU" sz="1400" dirty="0"/>
              <a:t>сентябре 1941 года из Москвы пришёл приказ Ленинграду: отлить 1 млн корпусов  мин. Кронштадтскому заводу  надо было  изготовить – 70 тысяч. Пригодились старые чугунные шашки, из которых  отлили корпуса для  мин. </a:t>
            </a:r>
          </a:p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Изготовленные корпуса начиняли взрывчатыми веществами и отправляли на фронт.</a:t>
            </a:r>
          </a:p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В 2011 г. началась реставрация Морского собора, а в 2013 г. на Якорной площади восстановили Чугунную мостовую.</a:t>
            </a:r>
          </a:p>
          <a:p>
            <a:pPr indent="360000" algn="just">
              <a:lnSpc>
                <a:spcPct val="110000"/>
              </a:lnSpc>
              <a:defRPr/>
            </a:pPr>
            <a:r>
              <a:rPr lang="ru-RU" sz="1400" dirty="0"/>
              <a:t> В музее нашей школы хранятся подлинные  чугунные шашечки   довоенного образца, переданные рабочими завода </a:t>
            </a:r>
            <a:r>
              <a:rPr lang="ru-RU" sz="1400" dirty="0" smtClean="0"/>
              <a:t>      (1 </a:t>
            </a:r>
            <a:r>
              <a:rPr lang="ru-RU" sz="1400" dirty="0"/>
              <a:t>– 2) и корпус мины   (3).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1890" y="519537"/>
            <a:ext cx="5464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Ленинградцы, ваш подвиг </a:t>
            </a:r>
            <a:r>
              <a:rPr lang="ru-RU" sz="2400" b="1" dirty="0" smtClean="0"/>
              <a:t>бессмертен!</a:t>
            </a:r>
            <a:endParaRPr lang="ru-RU" sz="2400" b="1" dirty="0"/>
          </a:p>
        </p:txBody>
      </p:sp>
      <p:pic>
        <p:nvPicPr>
          <p:cNvPr id="12" name="Picture 2" descr="Муляж противотанковой мины тм-62м – купить в Тюмени, цена 3 000 руб., дата  размещения: 19.09.2021 – Коллекционирование">
            <a:extLst>
              <a:ext uri="{FF2B5EF4-FFF2-40B4-BE49-F238E27FC236}">
                <a16:creationId xmlns:a16="http://schemas.microsoft.com/office/drawing/2014/main" id="{9D9F3807-8232-4CD7-A928-FAF5C4C34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12176" r="21487" b="27361"/>
          <a:stretch/>
        </p:blipFill>
        <p:spPr bwMode="auto">
          <a:xfrm>
            <a:off x="3721182" y="750370"/>
            <a:ext cx="2574668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3DA5EC-DAD2-401C-9E8A-E34EDF7FBBB3}"/>
              </a:ext>
            </a:extLst>
          </p:cNvPr>
          <p:cNvSpPr txBox="1"/>
          <p:nvPr/>
        </p:nvSpPr>
        <p:spPr>
          <a:xfrm>
            <a:off x="1473958" y="3282549"/>
            <a:ext cx="395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A1B44-CB94-4F8F-99A7-B6AB38CAB861}"/>
              </a:ext>
            </a:extLst>
          </p:cNvPr>
          <p:cNvSpPr txBox="1"/>
          <p:nvPr/>
        </p:nvSpPr>
        <p:spPr>
          <a:xfrm>
            <a:off x="1421018" y="57303"/>
            <a:ext cx="448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F267B-492B-4E65-9247-388415FF6ADF}"/>
              </a:ext>
            </a:extLst>
          </p:cNvPr>
          <p:cNvSpPr txBox="1"/>
          <p:nvPr/>
        </p:nvSpPr>
        <p:spPr>
          <a:xfrm>
            <a:off x="5679849" y="581930"/>
            <a:ext cx="346217" cy="47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398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1878</Words>
  <Application>Microsoft Office PowerPoint</Application>
  <PresentationFormat>Широкоэкранный</PresentationFormat>
  <Paragraphs>101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238</cp:revision>
  <dcterms:created xsi:type="dcterms:W3CDTF">2021-05-21T09:18:48Z</dcterms:created>
  <dcterms:modified xsi:type="dcterms:W3CDTF">2021-10-11T09:16:30Z</dcterms:modified>
</cp:coreProperties>
</file>